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84" r:id="rId3"/>
    <p:sldId id="288" r:id="rId4"/>
    <p:sldId id="293" r:id="rId5"/>
    <p:sldId id="285" r:id="rId6"/>
    <p:sldId id="286" r:id="rId7"/>
    <p:sldId id="287" r:id="rId8"/>
    <p:sldId id="289" r:id="rId9"/>
    <p:sldId id="290" r:id="rId10"/>
    <p:sldId id="294" r:id="rId11"/>
    <p:sldId id="291" r:id="rId12"/>
    <p:sldId id="295" r:id="rId13"/>
    <p:sldId id="296" r:id="rId14"/>
    <p:sldId id="273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654C087-70A1-4649-B4CE-3D88B19F1C05}">
          <p14:sldIdLst>
            <p14:sldId id="256"/>
            <p14:sldId id="284"/>
            <p14:sldId id="288"/>
            <p14:sldId id="293"/>
            <p14:sldId id="285"/>
            <p14:sldId id="286"/>
            <p14:sldId id="287"/>
          </p14:sldIdLst>
        </p14:section>
        <p14:section name="result" id="{F3ABEB4A-7408-3E48-B48B-0D55D64B587E}">
          <p14:sldIdLst>
            <p14:sldId id="289"/>
            <p14:sldId id="290"/>
            <p14:sldId id="294"/>
            <p14:sldId id="291"/>
            <p14:sldId id="295"/>
            <p14:sldId id="296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E79"/>
    <a:srgbClr val="00193A"/>
    <a:srgbClr val="00183A"/>
    <a:srgbClr val="00367B"/>
    <a:srgbClr val="00265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49" autoAdjust="0"/>
    <p:restoredTop sz="84713" autoAdjust="0"/>
  </p:normalViewPr>
  <p:slideViewPr>
    <p:cSldViewPr snapToGrid="0">
      <p:cViewPr varScale="1">
        <p:scale>
          <a:sx n="110" d="100"/>
          <a:sy n="110" d="100"/>
        </p:scale>
        <p:origin x="11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7297EA-DD42-4994-AA01-2EB4FB3E6D70}" type="datetimeFigureOut">
              <a:rPr lang="ko-KR" altLang="en-US" smtClean="0"/>
              <a:t>2025. 2. 21.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5C1E2-7C6F-4944-A31C-AF0991E32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422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해커톤에서</a:t>
            </a:r>
            <a:r>
              <a:rPr lang="ko-KR" altLang="en-US" dirty="0"/>
              <a:t>  발표 시작하겠습니다</a:t>
            </a:r>
            <a:r>
              <a:rPr lang="en-US" altLang="ko-KR" dirty="0"/>
              <a:t>.</a:t>
            </a:r>
            <a:r>
              <a:rPr lang="ko-KR" altLang="en-US" dirty="0"/>
              <a:t> 저희는 </a:t>
            </a:r>
            <a:r>
              <a:rPr lang="en-US" altLang="ko-KR" dirty="0"/>
              <a:t>~~</a:t>
            </a:r>
            <a:r>
              <a:rPr lang="ko-KR" altLang="en-US" dirty="0"/>
              <a:t> 이러한 것에 대해 집중하여 분석을 진행하였습니다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사실 초기 목표는 </a:t>
            </a:r>
            <a:r>
              <a:rPr lang="en-US" altLang="ko-KR" dirty="0"/>
              <a:t>---</a:t>
            </a:r>
            <a:r>
              <a:rPr lang="ko-KR" altLang="en-US" dirty="0"/>
              <a:t> </a:t>
            </a:r>
            <a:r>
              <a:rPr lang="en-US" altLang="ko-KR" dirty="0"/>
              <a:t>,</a:t>
            </a:r>
            <a:r>
              <a:rPr lang="ko-KR" altLang="en-US" dirty="0"/>
              <a:t> 이거였지만</a:t>
            </a:r>
            <a:r>
              <a:rPr lang="en-US" altLang="ko-KR" dirty="0"/>
              <a:t>,</a:t>
            </a:r>
            <a:r>
              <a:rPr lang="ko-KR" altLang="en-US" dirty="0"/>
              <a:t> 새로운 데이터의 구조 파악과 환경 설정 등 시간이 오래 걸려서 다른 목표를 설정하여 진행하게 되었습니다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5C1E2-7C6F-4944-A31C-AF0991E321B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780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E7548-500D-1BA7-A06A-309C3B71E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1B3F63-CB93-3B91-CF3E-1FE9C8C56E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49CAC40-4904-43E8-21E0-25BD3EA410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" altLang="ko-KR" dirty="0"/>
              <a:t>Glutamate, GABA</a:t>
            </a:r>
            <a:r>
              <a:rPr lang="ko-KR" altLang="en-US" dirty="0"/>
              <a:t> 가 공통적으로 많이 나오고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NKG2D, progesterone </a:t>
            </a:r>
            <a:r>
              <a:rPr lang="ko-KR" altLang="en-US" dirty="0"/>
              <a:t>등이 좌우 </a:t>
            </a:r>
            <a:r>
              <a:rPr lang="en-US" altLang="ko-KR" dirty="0"/>
              <a:t>specific</a:t>
            </a:r>
            <a:r>
              <a:rPr lang="ko-KR" altLang="en-US" dirty="0"/>
              <a:t>하게 발현되는 것을 확인하였습니다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그중에서도</a:t>
            </a:r>
            <a:r>
              <a:rPr lang="ko-KR" altLang="en-US" dirty="0"/>
              <a:t> </a:t>
            </a:r>
            <a:r>
              <a:rPr lang="en-US" altLang="ko-KR" dirty="0"/>
              <a:t>glutamate</a:t>
            </a:r>
            <a:r>
              <a:rPr lang="ko-KR" altLang="en-US" dirty="0"/>
              <a:t>는 </a:t>
            </a:r>
            <a:r>
              <a:rPr lang="en-US" altLang="ko-KR" dirty="0"/>
              <a:t>outgoing</a:t>
            </a:r>
            <a:r>
              <a:rPr lang="ko-KR" altLang="en-US" dirty="0"/>
              <a:t> 에서 증가하는 경향을 보였으며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APP</a:t>
            </a:r>
            <a:r>
              <a:rPr lang="ko-KR" altLang="en-US" dirty="0"/>
              <a:t> 는 감소하는 것을 확인할 수 있었습니다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GABA</a:t>
            </a:r>
            <a:r>
              <a:rPr lang="ko-KR" altLang="en-US" dirty="0"/>
              <a:t> 역시 좌측보다는 우측에서 더 많이 나오는</a:t>
            </a:r>
            <a:r>
              <a:rPr lang="en-US" altLang="ko-KR" dirty="0"/>
              <a:t> outgoing</a:t>
            </a:r>
            <a:r>
              <a:rPr lang="ko-KR" altLang="en-US" dirty="0"/>
              <a:t> </a:t>
            </a:r>
            <a:r>
              <a:rPr lang="en-US" altLang="ko-KR" dirty="0"/>
              <a:t>signaling</a:t>
            </a:r>
            <a:r>
              <a:rPr lang="ko-KR" altLang="en-US" dirty="0"/>
              <a:t> </a:t>
            </a:r>
            <a:r>
              <a:rPr lang="ko-KR" altLang="en-US" dirty="0" err="1"/>
              <a:t>으로</a:t>
            </a:r>
            <a:r>
              <a:rPr lang="ko-KR" altLang="en-US" dirty="0"/>
              <a:t> 확인되었습니다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" altLang="ko-KR" dirty="0"/>
          </a:p>
          <a:p>
            <a:pPr>
              <a:buFont typeface="+mj-lt"/>
              <a:buAutoNum type="arabicPeriod"/>
            </a:pPr>
            <a:r>
              <a:rPr lang="en" altLang="ko-KR" dirty="0"/>
              <a:t>GABA-A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주요 </a:t>
            </a:r>
            <a:r>
              <a:rPr lang="ko-KR" altLang="en-US" dirty="0" err="1"/>
              <a:t>억제성</a:t>
            </a:r>
            <a:r>
              <a:rPr lang="ko-KR" altLang="en-US" dirty="0"/>
              <a:t> 신경전달물질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신경세포 </a:t>
            </a:r>
            <a:r>
              <a:rPr lang="ko-KR" altLang="en-US" dirty="0" err="1"/>
              <a:t>흥분성</a:t>
            </a:r>
            <a:r>
              <a:rPr lang="ko-KR" altLang="en-US" dirty="0"/>
              <a:t> 조절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신경 가소성과 발달에 중요</a:t>
            </a:r>
          </a:p>
          <a:p>
            <a:pPr>
              <a:buFont typeface="+mj-lt"/>
              <a:buAutoNum type="arabicPeriod" startAt="2"/>
            </a:pPr>
            <a:r>
              <a:rPr lang="en" altLang="ko-KR" dirty="0"/>
              <a:t>Glutamate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주요 </a:t>
            </a:r>
            <a:r>
              <a:rPr lang="ko-KR" altLang="en-US" dirty="0" err="1"/>
              <a:t>흥분성</a:t>
            </a:r>
            <a:r>
              <a:rPr lang="ko-KR" altLang="en-US" dirty="0"/>
              <a:t> 신경전달물질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학습</a:t>
            </a:r>
            <a:r>
              <a:rPr lang="en-US" altLang="ko-KR" dirty="0"/>
              <a:t>, </a:t>
            </a:r>
            <a:r>
              <a:rPr lang="ko-KR" altLang="en-US" dirty="0"/>
              <a:t>기억</a:t>
            </a:r>
            <a:r>
              <a:rPr lang="en-US" altLang="ko-KR" dirty="0"/>
              <a:t>, </a:t>
            </a:r>
            <a:r>
              <a:rPr lang="ko-KR" altLang="en-US" dirty="0"/>
              <a:t>인지 기능 조절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시냅스 가소성에 핵심적 역할</a:t>
            </a:r>
          </a:p>
          <a:p>
            <a:r>
              <a:rPr lang="ko-KR" altLang="en-US" dirty="0"/>
              <a:t>좌우 뇌 비대칭성 해석</a:t>
            </a:r>
            <a:r>
              <a:rPr lang="en-US" altLang="ko-KR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오른쪽 뇌 </a:t>
            </a:r>
            <a:r>
              <a:rPr lang="en" altLang="ko-KR" dirty="0"/>
              <a:t>astrocyte</a:t>
            </a:r>
            <a:r>
              <a:rPr lang="ko-KR" altLang="en-US" dirty="0"/>
              <a:t>의 더 활발한 세포 간 상호작용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다양한 </a:t>
            </a:r>
            <a:r>
              <a:rPr lang="en" altLang="ko-KR" dirty="0"/>
              <a:t>signaling</a:t>
            </a:r>
            <a:r>
              <a:rPr lang="ko-KR" altLang="en-US" dirty="0"/>
              <a:t>의 비대칭적 발현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ko-KR" dirty="0"/>
              <a:t>APP signaling </a:t>
            </a:r>
            <a:r>
              <a:rPr lang="ko-KR" altLang="en-US" dirty="0"/>
              <a:t>감소</a:t>
            </a:r>
          </a:p>
          <a:p>
            <a:r>
              <a:rPr lang="ko-KR" altLang="en-US" dirty="0"/>
              <a:t>이러한 특징들은 뇌의 좌우 발달이 다름을 시사</a:t>
            </a:r>
            <a:r>
              <a:rPr lang="en-US" altLang="ko-KR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뇌 영역별 기능적 특수화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신경발달의 비대칭적 메커니즘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세포 간 상호작용의 차이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9C635C-F52A-794A-2722-0F6125D38A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5C1E2-7C6F-4944-A31C-AF0991E321B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999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1D68B-FB5D-B99B-FC9E-D5B342974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BF0996-8949-FEE3-C2AA-FCDBD167E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306685-971A-FD19-3A16-340627AA01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증가한다</a:t>
            </a:r>
            <a:r>
              <a:rPr kumimoji="1" lang="en-US" altLang="ko-KR" dirty="0"/>
              <a:t>!!!!!!!!!!!!!!!!!!!!!!!!!!11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sz="1200" b="1" dirty="0">
                <a:solidFill>
                  <a:srgbClr val="00193A"/>
                </a:solidFill>
              </a:rPr>
              <a:t>Glutamate, GABA</a:t>
            </a:r>
            <a:r>
              <a:rPr lang="ko-KR" altLang="en-US" sz="1200" b="1" dirty="0">
                <a:solidFill>
                  <a:srgbClr val="00193A"/>
                </a:solidFill>
              </a:rPr>
              <a:t> 의 </a:t>
            </a:r>
            <a:r>
              <a:rPr lang="en-US" altLang="ko-KR" sz="1200" b="1" dirty="0">
                <a:solidFill>
                  <a:srgbClr val="00193A"/>
                </a:solidFill>
              </a:rPr>
              <a:t>L-R</a:t>
            </a:r>
            <a:r>
              <a:rPr lang="ko-KR" altLang="en-US" sz="1200" b="1" dirty="0">
                <a:solidFill>
                  <a:srgbClr val="00193A"/>
                </a:solidFill>
              </a:rPr>
              <a:t> </a:t>
            </a:r>
            <a:r>
              <a:rPr lang="en-US" altLang="ko-KR" sz="1200" b="1" dirty="0">
                <a:solidFill>
                  <a:srgbClr val="00193A"/>
                </a:solidFill>
              </a:rPr>
              <a:t>pair</a:t>
            </a:r>
            <a:r>
              <a:rPr lang="ko-KR" altLang="en-US" sz="1200" b="1" dirty="0">
                <a:solidFill>
                  <a:srgbClr val="00193A"/>
                </a:solidFill>
              </a:rPr>
              <a:t> </a:t>
            </a:r>
            <a:r>
              <a:rPr lang="ko-KR" altLang="en-US" sz="1200" b="1" dirty="0" err="1">
                <a:solidFill>
                  <a:srgbClr val="00193A"/>
                </a:solidFill>
              </a:rPr>
              <a:t>를</a:t>
            </a:r>
            <a:r>
              <a:rPr lang="ko-KR" altLang="en-US" sz="1200" b="1" dirty="0">
                <a:solidFill>
                  <a:srgbClr val="00193A"/>
                </a:solidFill>
              </a:rPr>
              <a:t> 봐도 실제로 </a:t>
            </a:r>
            <a:r>
              <a:rPr lang="en-US" altLang="ko-KR" sz="1200" b="1" dirty="0">
                <a:solidFill>
                  <a:srgbClr val="00193A"/>
                </a:solidFill>
              </a:rPr>
              <a:t>astrocyte</a:t>
            </a:r>
            <a:r>
              <a:rPr lang="ko-KR" altLang="en-US" sz="1200" b="1" dirty="0">
                <a:solidFill>
                  <a:srgbClr val="00193A"/>
                </a:solidFill>
              </a:rPr>
              <a:t>에서 </a:t>
            </a:r>
            <a:r>
              <a:rPr lang="ko-KR" altLang="en-US" sz="1200" b="1" dirty="0" err="1">
                <a:solidFill>
                  <a:srgbClr val="00193A"/>
                </a:solidFill>
              </a:rPr>
              <a:t>나가는게</a:t>
            </a:r>
            <a:r>
              <a:rPr lang="ko-KR" altLang="en-US" sz="1200" b="1" dirty="0">
                <a:solidFill>
                  <a:srgbClr val="00193A"/>
                </a:solidFill>
              </a:rPr>
              <a:t> 더 많음 </a:t>
            </a:r>
            <a:r>
              <a:rPr lang="en-US" altLang="ko-KR" sz="1200" b="1" dirty="0">
                <a:solidFill>
                  <a:srgbClr val="00193A"/>
                </a:solidFill>
              </a:rPr>
              <a:t>Right </a:t>
            </a:r>
            <a:r>
              <a:rPr lang="ko-KR" altLang="en-US" sz="1200" b="1" dirty="0">
                <a:solidFill>
                  <a:srgbClr val="00193A"/>
                </a:solidFill>
              </a:rPr>
              <a:t>에서</a:t>
            </a:r>
            <a:endParaRPr lang="en" altLang="ko-KR" sz="1400" b="1" dirty="0">
              <a:solidFill>
                <a:srgbClr val="00193A"/>
              </a:solidFill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EA291F-D07F-0BC4-654A-EC00B7D67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5C1E2-7C6F-4944-A31C-AF0991E321B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470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4BB2A-1DD2-B550-A993-6EA1BA1E6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15D605-2D09-D7DA-4565-F33A3E5A5D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D9D9D2E-01E8-9D79-126B-408726E16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증가한다</a:t>
            </a:r>
            <a:r>
              <a:rPr kumimoji="1" lang="en-US" altLang="ko-KR" dirty="0"/>
              <a:t>!!!!!!!!!!!!!!!!!!!!!!!!!!11</a:t>
            </a:r>
          </a:p>
          <a:p>
            <a:pPr algn="ctr"/>
            <a:r>
              <a:rPr lang="ko-KR" altLang="en-US" sz="1200" b="1" dirty="0">
                <a:solidFill>
                  <a:srgbClr val="00193A"/>
                </a:solidFill>
              </a:rPr>
              <a:t>결론 같은 </a:t>
            </a:r>
            <a:r>
              <a:rPr lang="en-US" altLang="ko-KR" sz="1200" b="1" dirty="0">
                <a:solidFill>
                  <a:srgbClr val="00193A"/>
                </a:solidFill>
              </a:rPr>
              <a:t>cell type, </a:t>
            </a:r>
            <a:r>
              <a:rPr lang="ko-KR" altLang="en-US" sz="1200" b="1" dirty="0">
                <a:solidFill>
                  <a:srgbClr val="00193A"/>
                </a:solidFill>
              </a:rPr>
              <a:t>같은 </a:t>
            </a:r>
            <a:r>
              <a:rPr lang="en-US" altLang="ko-KR" sz="1200" b="1" dirty="0">
                <a:solidFill>
                  <a:srgbClr val="00193A"/>
                </a:solidFill>
              </a:rPr>
              <a:t>gene hotspot</a:t>
            </a:r>
            <a:r>
              <a:rPr lang="ko-KR" altLang="en-US" sz="1200" b="1" dirty="0">
                <a:solidFill>
                  <a:srgbClr val="00193A"/>
                </a:solidFill>
              </a:rPr>
              <a:t> 을 가졌다고 나오지만 주위 </a:t>
            </a:r>
            <a:r>
              <a:rPr lang="en-US" altLang="ko-KR" sz="1200" b="1" dirty="0">
                <a:solidFill>
                  <a:srgbClr val="00193A"/>
                </a:solidFill>
              </a:rPr>
              <a:t>cell interaction</a:t>
            </a:r>
            <a:r>
              <a:rPr lang="ko-KR" altLang="en-US" sz="1200" b="1" dirty="0">
                <a:solidFill>
                  <a:srgbClr val="00193A"/>
                </a:solidFill>
              </a:rPr>
              <a:t> 이 달라짐</a:t>
            </a:r>
            <a:r>
              <a:rPr lang="en-US" altLang="ko-KR" sz="1200" b="1" dirty="0">
                <a:solidFill>
                  <a:srgbClr val="00193A"/>
                </a:solidFill>
              </a:rPr>
              <a:t>.</a:t>
            </a:r>
            <a:r>
              <a:rPr lang="ko-KR" altLang="en-US" sz="1200" b="1" dirty="0">
                <a:solidFill>
                  <a:srgbClr val="00193A"/>
                </a:solidFill>
              </a:rPr>
              <a:t> </a:t>
            </a:r>
            <a:endParaRPr lang="en-US" altLang="ko-KR" sz="1200" b="1" dirty="0">
              <a:solidFill>
                <a:srgbClr val="00193A"/>
              </a:solidFill>
            </a:endParaRPr>
          </a:p>
          <a:p>
            <a:pPr algn="ctr"/>
            <a:r>
              <a:rPr lang="ko-KR" altLang="en-US" sz="1200" b="1" dirty="0">
                <a:solidFill>
                  <a:srgbClr val="00193A"/>
                </a:solidFill>
              </a:rPr>
              <a:t>이게 기능적인 면에 관여할 수 있지 않을까</a:t>
            </a:r>
            <a:r>
              <a:rPr lang="en-US" altLang="ko-KR" sz="1200" b="1" dirty="0">
                <a:solidFill>
                  <a:srgbClr val="00193A"/>
                </a:solidFill>
              </a:rPr>
              <a:t>?</a:t>
            </a:r>
            <a:r>
              <a:rPr lang="ko-KR" altLang="en-US" sz="1200" b="1" dirty="0">
                <a:solidFill>
                  <a:srgbClr val="00193A"/>
                </a:solidFill>
              </a:rPr>
              <a:t> </a:t>
            </a:r>
            <a:endParaRPr lang="en" altLang="ko-KR" sz="1400" b="1" dirty="0">
              <a:solidFill>
                <a:srgbClr val="00193A"/>
              </a:solidFill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50EDAD-C0F4-B956-33EE-6538A00179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5C1E2-7C6F-4944-A31C-AF0991E321B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723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D1C4D-6F8B-93B9-A12E-D22C14AE6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7DCA67-7AF4-5F18-F944-A0AE9D301D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2F0104F-9366-1E2A-B900-446C75AE80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Tx/>
              <a:buAutoNum type="arabicPeriod"/>
            </a:pPr>
            <a:r>
              <a:rPr lang="en-US" altLang="ko-KR" sz="1200" b="1" dirty="0">
                <a:solidFill>
                  <a:srgbClr val="00193A"/>
                </a:solidFill>
              </a:rPr>
              <a:t>Mouse data</a:t>
            </a:r>
            <a:r>
              <a:rPr lang="ko-KR" altLang="en-US" sz="1200" b="1" dirty="0">
                <a:solidFill>
                  <a:srgbClr val="00193A"/>
                </a:solidFill>
              </a:rPr>
              <a:t> 이기 때문에 실제로 </a:t>
            </a:r>
            <a:r>
              <a:rPr lang="en-US" altLang="ko-KR" sz="1200" b="1" dirty="0">
                <a:solidFill>
                  <a:srgbClr val="00193A"/>
                </a:solidFill>
              </a:rPr>
              <a:t>human</a:t>
            </a:r>
            <a:r>
              <a:rPr lang="ko-KR" altLang="en-US" sz="1200" b="1" dirty="0">
                <a:solidFill>
                  <a:srgbClr val="00193A"/>
                </a:solidFill>
              </a:rPr>
              <a:t> 의 </a:t>
            </a:r>
            <a:r>
              <a:rPr lang="ko-KR" altLang="en-US" sz="1200" b="1" dirty="0" err="1">
                <a:solidFill>
                  <a:srgbClr val="00193A"/>
                </a:solidFill>
              </a:rPr>
              <a:t>좌우랑</a:t>
            </a:r>
            <a:r>
              <a:rPr lang="ko-KR" altLang="en-US" sz="1200" b="1" dirty="0">
                <a:solidFill>
                  <a:srgbClr val="00193A"/>
                </a:solidFill>
              </a:rPr>
              <a:t> 같은가</a:t>
            </a:r>
            <a:r>
              <a:rPr lang="en-US" altLang="ko-KR" sz="1200" b="1" dirty="0">
                <a:solidFill>
                  <a:srgbClr val="00193A"/>
                </a:solidFill>
              </a:rPr>
              <a:t>?</a:t>
            </a:r>
          </a:p>
          <a:p>
            <a:pPr marL="514350" indent="-514350">
              <a:buFontTx/>
              <a:buAutoNum type="arabicPeriod"/>
            </a:pPr>
            <a:r>
              <a:rPr lang="en-US" altLang="ko-KR" sz="1200" b="1" dirty="0">
                <a:solidFill>
                  <a:srgbClr val="00193A"/>
                </a:solidFill>
              </a:rPr>
              <a:t>Sample </a:t>
            </a:r>
            <a:r>
              <a:rPr lang="ko-KR" altLang="en-US" sz="1200" b="1" dirty="0">
                <a:solidFill>
                  <a:srgbClr val="00193A"/>
                </a:solidFill>
              </a:rPr>
              <a:t>하나로만 진행해서 </a:t>
            </a:r>
            <a:r>
              <a:rPr lang="en-US" altLang="ko-KR" sz="1200" b="1" dirty="0">
                <a:solidFill>
                  <a:srgbClr val="00193A"/>
                </a:solidFill>
              </a:rPr>
              <a:t>sample specific</a:t>
            </a:r>
            <a:r>
              <a:rPr lang="ko-KR" altLang="en-US" sz="1200" b="1" dirty="0">
                <a:solidFill>
                  <a:srgbClr val="00193A"/>
                </a:solidFill>
              </a:rPr>
              <a:t> 이 가능</a:t>
            </a:r>
            <a:r>
              <a:rPr lang="en-US" altLang="ko-KR" sz="1200" b="1" dirty="0">
                <a:solidFill>
                  <a:srgbClr val="00193A"/>
                </a:solidFill>
              </a:rPr>
              <a:t>,</a:t>
            </a:r>
            <a:r>
              <a:rPr lang="ko-KR" altLang="en-US" sz="1200" b="1" dirty="0">
                <a:solidFill>
                  <a:srgbClr val="00193A"/>
                </a:solidFill>
              </a:rPr>
              <a:t> 임의로 좌우를 나눴음</a:t>
            </a:r>
            <a:endParaRPr lang="en-US" altLang="ko-KR" sz="1200" b="1" dirty="0">
              <a:solidFill>
                <a:srgbClr val="00193A"/>
              </a:solidFill>
            </a:endParaRPr>
          </a:p>
          <a:p>
            <a:pPr marL="514350" indent="-514350">
              <a:buFontTx/>
              <a:buAutoNum type="arabicPeriod"/>
            </a:pPr>
            <a:r>
              <a:rPr lang="en-US" altLang="ko-KR" sz="1200" b="1" dirty="0">
                <a:solidFill>
                  <a:srgbClr val="00193A"/>
                </a:solidFill>
              </a:rPr>
              <a:t>DEG</a:t>
            </a:r>
            <a:r>
              <a:rPr lang="ko-KR" altLang="en-US" sz="1200" b="1" dirty="0">
                <a:solidFill>
                  <a:srgbClr val="00193A"/>
                </a:solidFill>
              </a:rPr>
              <a:t> 못 봤음</a:t>
            </a:r>
            <a:endParaRPr lang="en-US" altLang="ko-KR" sz="1200" b="1" dirty="0">
              <a:solidFill>
                <a:srgbClr val="00193A"/>
              </a:solidFill>
            </a:endParaRPr>
          </a:p>
          <a:p>
            <a:pPr marL="514350" indent="-514350">
              <a:buFontTx/>
              <a:buAutoNum type="arabicPeriod"/>
            </a:pPr>
            <a:r>
              <a:rPr lang="en-US" altLang="ko-KR" sz="1200" b="1" dirty="0">
                <a:solidFill>
                  <a:srgbClr val="00193A"/>
                </a:solidFill>
              </a:rPr>
              <a:t>Cell cell interaction</a:t>
            </a:r>
            <a:r>
              <a:rPr lang="ko-KR" altLang="en-US" sz="1200" b="1" dirty="0">
                <a:solidFill>
                  <a:srgbClr val="00193A"/>
                </a:solidFill>
              </a:rPr>
              <a:t> 을 보았지만</a:t>
            </a:r>
            <a:r>
              <a:rPr lang="en-US" altLang="ko-KR" sz="1200" b="1" dirty="0">
                <a:solidFill>
                  <a:srgbClr val="00193A"/>
                </a:solidFill>
              </a:rPr>
              <a:t>,</a:t>
            </a:r>
            <a:r>
              <a:rPr lang="ko-KR" altLang="en-US" sz="1200" b="1" dirty="0">
                <a:solidFill>
                  <a:srgbClr val="00193A"/>
                </a:solidFill>
              </a:rPr>
              <a:t> 거기에서 나오는 </a:t>
            </a:r>
            <a:r>
              <a:rPr lang="en-US" altLang="ko-KR" sz="1200" b="1" dirty="0">
                <a:solidFill>
                  <a:srgbClr val="00193A"/>
                </a:solidFill>
              </a:rPr>
              <a:t>LR </a:t>
            </a:r>
            <a:r>
              <a:rPr lang="ko-KR" altLang="en-US" sz="1200" b="1" dirty="0">
                <a:solidFill>
                  <a:srgbClr val="00193A"/>
                </a:solidFill>
              </a:rPr>
              <a:t>가 발달까지 연결된다는 명확한 근거를 볼 수 없음</a:t>
            </a:r>
            <a:endParaRPr lang="en-US" altLang="ko-KR" sz="1200" b="1" dirty="0">
              <a:solidFill>
                <a:srgbClr val="00193A"/>
              </a:solidFill>
            </a:endParaRPr>
          </a:p>
          <a:p>
            <a:pPr marL="514350" indent="-514350">
              <a:buFontTx/>
              <a:buAutoNum type="arabicPeriod"/>
            </a:pPr>
            <a:r>
              <a:rPr lang="en-US" altLang="ko-KR" sz="1200" b="1" dirty="0">
                <a:solidFill>
                  <a:srgbClr val="00193A"/>
                </a:solidFill>
              </a:rPr>
              <a:t>Brain cell type </a:t>
            </a:r>
            <a:r>
              <a:rPr lang="ko-KR" altLang="en-US" sz="1200" b="1" dirty="0">
                <a:solidFill>
                  <a:srgbClr val="00193A"/>
                </a:solidFill>
              </a:rPr>
              <a:t>에도 종류가 많고 </a:t>
            </a:r>
            <a:r>
              <a:rPr lang="en-US" altLang="ko-KR" sz="1200" b="1" dirty="0">
                <a:solidFill>
                  <a:srgbClr val="00193A"/>
                </a:solidFill>
              </a:rPr>
              <a:t>cell type annotation</a:t>
            </a:r>
            <a:r>
              <a:rPr lang="ko-KR" altLang="en-US" sz="1200" b="1" dirty="0">
                <a:solidFill>
                  <a:srgbClr val="00193A"/>
                </a:solidFill>
              </a:rPr>
              <a:t> 을 </a:t>
            </a:r>
            <a:r>
              <a:rPr lang="en-US" altLang="ko-KR" sz="1200" b="1" dirty="0">
                <a:solidFill>
                  <a:srgbClr val="00193A"/>
                </a:solidFill>
              </a:rPr>
              <a:t>manually typing</a:t>
            </a:r>
            <a:r>
              <a:rPr lang="ko-KR" altLang="en-US" sz="1200" b="1" dirty="0">
                <a:solidFill>
                  <a:srgbClr val="00193A"/>
                </a:solidFill>
              </a:rPr>
              <a:t> 할 시간적 여유 부족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E735DC-099E-5B3F-9E45-D491090F0E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5C1E2-7C6F-4944-A31C-AF0991E321B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0886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5C1E2-7C6F-4944-A31C-AF0991E321B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307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목차는 이 단계로 </a:t>
            </a:r>
            <a:r>
              <a:rPr lang="ko-KR" altLang="en-US" dirty="0" err="1"/>
              <a:t>진행될예정입니다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이후 설정한 가설을 바탕으로 진행한 데이터 분석에 대해서 설명하고 요약</a:t>
            </a:r>
            <a:r>
              <a:rPr lang="en-US" altLang="ko-KR" dirty="0"/>
              <a:t>,</a:t>
            </a:r>
            <a:r>
              <a:rPr lang="ko-KR" altLang="en-US" dirty="0"/>
              <a:t> 그리고 한계에 대해 설명할 예정입니다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5C1E2-7C6F-4944-A31C-AF0991E321B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417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A811E-2B35-209F-BDD0-7389F5662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48BC051-B42A-F012-3DAB-3968A474E9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B965DE-64F4-EDEB-1C6D-464DA6B3D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원래 목적 </a:t>
            </a:r>
            <a:r>
              <a:rPr kumimoji="1" lang="en-US" altLang="ko-KR" dirty="0"/>
              <a:t>: </a:t>
            </a:r>
            <a:r>
              <a:rPr kumimoji="1" lang="en-US" altLang="ko-KR" dirty="0" err="1"/>
              <a:t>visium</a:t>
            </a:r>
            <a:r>
              <a:rPr kumimoji="1" lang="en-US" altLang="ko-KR" dirty="0"/>
              <a:t> HD vs stereo seq data</a:t>
            </a:r>
            <a:r>
              <a:rPr kumimoji="1" lang="ko-KR" altLang="en-US" dirty="0"/>
              <a:t> 에서 실제로 </a:t>
            </a:r>
            <a:r>
              <a:rPr kumimoji="1" lang="en-US" altLang="ko-KR" dirty="0"/>
              <a:t>resolution </a:t>
            </a:r>
            <a:r>
              <a:rPr kumimoji="1" lang="ko-KR" altLang="en-US" dirty="0"/>
              <a:t>이 </a:t>
            </a:r>
            <a:r>
              <a:rPr kumimoji="1" lang="ko-KR" altLang="en-US" dirty="0" err="1"/>
              <a:t>좋은지</a:t>
            </a:r>
            <a:r>
              <a:rPr kumimoji="1" lang="en-US" altLang="ko-KR" dirty="0"/>
              <a:t>, DEG </a:t>
            </a:r>
            <a:r>
              <a:rPr kumimoji="1" lang="ko-KR" altLang="en-US" dirty="0" err="1"/>
              <a:t>라던가의</a:t>
            </a:r>
            <a:r>
              <a:rPr kumimoji="1" lang="ko-KR" altLang="en-US" dirty="0"/>
              <a:t> 후속 분석 진행이 용이한지 확인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더 나아가서 </a:t>
            </a:r>
            <a:r>
              <a:rPr kumimoji="1" lang="en-US" altLang="ko-KR" dirty="0"/>
              <a:t>human brain</a:t>
            </a:r>
            <a:r>
              <a:rPr kumimoji="1" lang="ko-KR" altLang="en-US" dirty="0"/>
              <a:t> 에서 </a:t>
            </a:r>
            <a:r>
              <a:rPr kumimoji="1" lang="en-US" altLang="ko-KR" dirty="0"/>
              <a:t>stereo seq data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알츠하이머 질병으로 찍었던 데이터를 </a:t>
            </a:r>
            <a:r>
              <a:rPr kumimoji="1" lang="ko-KR" altLang="en-US" dirty="0" err="1"/>
              <a:t>찾았어서</a:t>
            </a:r>
            <a:r>
              <a:rPr kumimoji="1" lang="ko-KR" altLang="en-US" dirty="0"/>
              <a:t> 그걸 분석하려고 했었습니다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DDA572-3DFC-4FD6-D646-1BA6218F61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5C1E2-7C6F-4944-A31C-AF0991E321B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015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ABF7C-A5BC-88D8-DD9F-76A5121F5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6A2B793-C8D2-D0CA-56DA-4A100D4F7A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3CE37F-F7B2-2C3C-3F05-130277849D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최근에 읽은 논문에서 힌트를 얻게 되었습니다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최근 </a:t>
            </a:r>
            <a:r>
              <a:rPr kumimoji="1" lang="en-US" altLang="ko-KR" dirty="0"/>
              <a:t>nature </a:t>
            </a:r>
            <a:r>
              <a:rPr kumimoji="1" lang="ko-KR" altLang="en-US" dirty="0"/>
              <a:t>본지에 나온 논문에서는 </a:t>
            </a:r>
            <a:r>
              <a:rPr kumimoji="1" lang="en-US" altLang="ko-KR" dirty="0"/>
              <a:t>CD8 T cell 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diversity</a:t>
            </a:r>
            <a:r>
              <a:rPr kumimoji="1" lang="ko-KR" altLang="en-US" dirty="0"/>
              <a:t> 가 시공간적으로 다르게 느껴진다는 </a:t>
            </a:r>
            <a:r>
              <a:rPr kumimoji="1" lang="ko-KR" altLang="en-US" dirty="0" err="1"/>
              <a:t>것이였는데요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이에 따라서 저희도 저희 결과에서 뇌의 좌우에 따라서 같은 </a:t>
            </a:r>
            <a:r>
              <a:rPr kumimoji="1" lang="en-US" altLang="ko-KR" dirty="0"/>
              <a:t>cell type</a:t>
            </a:r>
            <a:r>
              <a:rPr kumimoji="1" lang="ko-KR" altLang="en-US" dirty="0"/>
              <a:t>을 가지고 있더라도 다른 기능을 가지고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기능적인 차이를 </a:t>
            </a:r>
            <a:r>
              <a:rPr kumimoji="1" lang="en-US" altLang="ko-KR" dirty="0"/>
              <a:t>spatial</a:t>
            </a:r>
            <a:r>
              <a:rPr kumimoji="1" lang="ko-KR" altLang="en-US" dirty="0"/>
              <a:t> 을 봄으로써 확인할 수 있을 것이라고 생각했습니다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9610EC-DD95-6B1E-A3A1-1A06016C30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5C1E2-7C6F-4944-A31C-AF0991E321B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069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저희가 사용한 샘플은 </a:t>
            </a:r>
            <a:r>
              <a:rPr kumimoji="1" lang="en-US" altLang="ko-KR" dirty="0"/>
              <a:t>brain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mouse</a:t>
            </a:r>
            <a:r>
              <a:rPr kumimoji="1" lang="ko-KR" altLang="en-US" dirty="0"/>
              <a:t> </a:t>
            </a:r>
            <a:r>
              <a:rPr kumimoji="1" lang="en-US" altLang="ko-KR" dirty="0"/>
              <a:t>brain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stereo seq data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인체에는 총 세가지 면이 존재합니다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</a:t>
            </a:r>
            <a:r>
              <a:rPr kumimoji="1" lang="ko-KR" altLang="en-US" dirty="0" err="1"/>
              <a:t>카데바를</a:t>
            </a:r>
            <a:r>
              <a:rPr kumimoji="1" lang="ko-KR" altLang="en-US" dirty="0"/>
              <a:t> 가지고 실습을 할 때 각 장기를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가지의 축으로 잘라서 장기의 단면도 같이 관찰하는데요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먼저 </a:t>
            </a:r>
            <a:r>
              <a:rPr kumimoji="1" lang="en-US" altLang="ko-KR" dirty="0"/>
              <a:t>coronal plane,</a:t>
            </a:r>
            <a:r>
              <a:rPr kumimoji="1" lang="ko-KR" altLang="en-US" dirty="0"/>
              <a:t> 그리고 </a:t>
            </a:r>
            <a:r>
              <a:rPr kumimoji="1" lang="en-US" altLang="ko-KR" dirty="0"/>
              <a:t>y</a:t>
            </a:r>
            <a:r>
              <a:rPr kumimoji="1" lang="ko-KR" altLang="en-US" dirty="0"/>
              <a:t>축으로 자르는 </a:t>
            </a:r>
            <a:r>
              <a:rPr kumimoji="1" lang="en-US" altLang="ko-KR" dirty="0"/>
              <a:t>sagittal plane, </a:t>
            </a:r>
            <a:r>
              <a:rPr kumimoji="1" lang="ko-KR" altLang="en-US" dirty="0"/>
              <a:t>지평선에 수평이 되도록 자르는 </a:t>
            </a:r>
            <a:r>
              <a:rPr kumimoji="1" lang="en-US" altLang="ko-KR" dirty="0"/>
              <a:t>transverse plane</a:t>
            </a:r>
            <a:r>
              <a:rPr kumimoji="1" lang="ko-KR" altLang="en-US" dirty="0"/>
              <a:t> 이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 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Spatial </a:t>
            </a:r>
            <a:r>
              <a:rPr kumimoji="1" lang="ko-KR" altLang="en-US" dirty="0"/>
              <a:t>역시 </a:t>
            </a:r>
            <a:r>
              <a:rPr kumimoji="1" lang="en-US" altLang="ko-KR" dirty="0"/>
              <a:t>section</a:t>
            </a:r>
            <a:r>
              <a:rPr kumimoji="1" lang="ko-KR" altLang="en-US" dirty="0"/>
              <a:t> 잘라서 단면도를 가지고 분석을 할 수 있기 때문에 여러 단면을 찍는 모습이 관찰됩니다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여기서 사용된 데이터는 단면도로 </a:t>
            </a:r>
            <a:r>
              <a:rPr kumimoji="1" lang="ko-KR" altLang="en-US" dirty="0" err="1"/>
              <a:t>미루어보아</a:t>
            </a:r>
            <a:r>
              <a:rPr kumimoji="1" lang="ko-KR" altLang="en-US" dirty="0"/>
              <a:t> </a:t>
            </a:r>
            <a:r>
              <a:rPr kumimoji="1" lang="en-US" altLang="ko-KR" dirty="0"/>
              <a:t>coronal plane</a:t>
            </a:r>
            <a:r>
              <a:rPr kumimoji="1" lang="ko-KR" altLang="en-US" dirty="0"/>
              <a:t> 이라고 생각하게 되었습니다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5C1E2-7C6F-4944-A31C-AF0991E321B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949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5D21A-7B02-881B-5CFD-3F924721C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80B2AB-0919-6CFD-786E-2E5C0255FA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181E3C3-CA85-DEA6-0E05-527FF8F9CA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주요 신경세포 유형</a:t>
            </a:r>
            <a:r>
              <a:rPr kumimoji="1" lang="en-US" altLang="ko-KR" dirty="0"/>
              <a:t>:</a:t>
            </a:r>
          </a:p>
          <a:p>
            <a:r>
              <a:rPr kumimoji="1" lang="en-US" altLang="ko-KR" dirty="0"/>
              <a:t>1. </a:t>
            </a:r>
            <a:r>
              <a:rPr kumimoji="1" lang="en" altLang="ko-KR" dirty="0"/>
              <a:t>Glutamatergic Neurons (</a:t>
            </a:r>
            <a:r>
              <a:rPr kumimoji="1" lang="ko-KR" altLang="en-US" dirty="0"/>
              <a:t>노란색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- </a:t>
            </a:r>
            <a:r>
              <a:rPr kumimoji="1" lang="ko-KR" altLang="en-US" dirty="0"/>
              <a:t>뇌의 주요 </a:t>
            </a:r>
            <a:r>
              <a:rPr kumimoji="1" lang="ko-KR" altLang="en-US" dirty="0" err="1"/>
              <a:t>흥분성</a:t>
            </a:r>
            <a:r>
              <a:rPr kumimoji="1" lang="ko-KR" altLang="en-US" dirty="0"/>
              <a:t> 신경세포</a:t>
            </a:r>
          </a:p>
          <a:p>
            <a:r>
              <a:rPr kumimoji="1" lang="en-US" altLang="ko-KR" dirty="0"/>
              <a:t>- </a:t>
            </a:r>
            <a:r>
              <a:rPr kumimoji="1" lang="ko-KR" altLang="en-US" dirty="0"/>
              <a:t>정보 전달과 학습</a:t>
            </a:r>
            <a:r>
              <a:rPr kumimoji="1" lang="en-US" altLang="ko-KR" dirty="0"/>
              <a:t>, </a:t>
            </a:r>
            <a:r>
              <a:rPr kumimoji="1" lang="ko-KR" altLang="en-US" dirty="0"/>
              <a:t>기억에 핵심적 역할</a:t>
            </a:r>
          </a:p>
          <a:p>
            <a:r>
              <a:rPr kumimoji="1" lang="en-US" altLang="ko-KR" dirty="0"/>
              <a:t>- </a:t>
            </a:r>
            <a:r>
              <a:rPr kumimoji="1" lang="ko-KR" altLang="en-US" dirty="0"/>
              <a:t>대뇌 피질 전역에 광범위하게 분포</a:t>
            </a:r>
          </a:p>
          <a:p>
            <a:endParaRPr kumimoji="1" lang="ko-KR" altLang="en-US" dirty="0"/>
          </a:p>
          <a:p>
            <a:r>
              <a:rPr kumimoji="1" lang="en-US" altLang="ko-KR" dirty="0"/>
              <a:t>2. </a:t>
            </a:r>
            <a:r>
              <a:rPr kumimoji="1" lang="en" altLang="ko-KR" dirty="0"/>
              <a:t>Cortical Neurons (</a:t>
            </a:r>
            <a:r>
              <a:rPr kumimoji="1" lang="ko-KR" altLang="en-US" dirty="0"/>
              <a:t>다양한 파란</a:t>
            </a:r>
            <a:r>
              <a:rPr kumimoji="1" lang="en-US" altLang="ko-KR" dirty="0"/>
              <a:t>/</a:t>
            </a:r>
            <a:r>
              <a:rPr kumimoji="1" lang="ko-KR" altLang="en-US" dirty="0"/>
              <a:t>초록</a:t>
            </a:r>
            <a:r>
              <a:rPr kumimoji="1" lang="en-US" altLang="ko-KR" dirty="0"/>
              <a:t>/</a:t>
            </a:r>
            <a:r>
              <a:rPr kumimoji="1" lang="ko-KR" altLang="en-US" dirty="0"/>
              <a:t>주황 색상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- </a:t>
            </a:r>
            <a:r>
              <a:rPr kumimoji="1" lang="ko-KR" altLang="en-US" dirty="0"/>
              <a:t>대뇌 피질의 다양한 층을 구성</a:t>
            </a:r>
          </a:p>
          <a:p>
            <a:r>
              <a:rPr kumimoji="1" lang="en-US" altLang="ko-KR" dirty="0"/>
              <a:t>- </a:t>
            </a:r>
            <a:r>
              <a:rPr kumimoji="1" lang="ko-KR" altLang="en-US" dirty="0"/>
              <a:t>각 유형마다 특정 신경회로와 기능 담당</a:t>
            </a:r>
          </a:p>
          <a:p>
            <a:r>
              <a:rPr kumimoji="1" lang="en-US" altLang="ko-KR" dirty="0"/>
              <a:t>- </a:t>
            </a:r>
            <a:r>
              <a:rPr kumimoji="1" lang="ko-KR" altLang="en-US" dirty="0"/>
              <a:t>정보 처리와 인지 기능에 중요</a:t>
            </a:r>
          </a:p>
          <a:p>
            <a:endParaRPr kumimoji="1" lang="ko-KR" altLang="en-US" dirty="0"/>
          </a:p>
          <a:p>
            <a:r>
              <a:rPr kumimoji="1" lang="en-US" altLang="ko-KR" dirty="0"/>
              <a:t>3. </a:t>
            </a:r>
            <a:r>
              <a:rPr kumimoji="1" lang="en" altLang="ko-KR" dirty="0"/>
              <a:t>Hippocampal Neurons (</a:t>
            </a:r>
            <a:r>
              <a:rPr kumimoji="1" lang="ko-KR" altLang="en-US" dirty="0"/>
              <a:t>분홍색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- </a:t>
            </a:r>
            <a:r>
              <a:rPr kumimoji="1" lang="ko-KR" altLang="en-US" dirty="0"/>
              <a:t>학습</a:t>
            </a:r>
            <a:r>
              <a:rPr kumimoji="1" lang="en-US" altLang="ko-KR" dirty="0"/>
              <a:t>, </a:t>
            </a:r>
            <a:r>
              <a:rPr kumimoji="1" lang="ko-KR" altLang="en-US" dirty="0"/>
              <a:t>기억 형성에 핵심적인 뇌 영역</a:t>
            </a:r>
          </a:p>
          <a:p>
            <a:r>
              <a:rPr kumimoji="1" lang="en-US" altLang="ko-KR" dirty="0"/>
              <a:t>- </a:t>
            </a:r>
            <a:r>
              <a:rPr kumimoji="1" lang="ko-KR" altLang="en-US" dirty="0"/>
              <a:t>해마체의 주요 신경세포</a:t>
            </a:r>
          </a:p>
          <a:p>
            <a:endParaRPr kumimoji="1" lang="ko-KR" altLang="en-US" dirty="0"/>
          </a:p>
          <a:p>
            <a:r>
              <a:rPr kumimoji="1" lang="en-US" altLang="ko-KR" dirty="0"/>
              <a:t>4. </a:t>
            </a:r>
            <a:r>
              <a:rPr kumimoji="1" lang="en" altLang="ko-KR" dirty="0"/>
              <a:t>Dopaminergic Neurons (</a:t>
            </a:r>
            <a:r>
              <a:rPr kumimoji="1" lang="ko-KR" altLang="en-US" dirty="0"/>
              <a:t>갈색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- </a:t>
            </a:r>
            <a:r>
              <a:rPr kumimoji="1" lang="ko-KR" altLang="en-US" dirty="0"/>
              <a:t>보상</a:t>
            </a:r>
            <a:r>
              <a:rPr kumimoji="1" lang="en-US" altLang="ko-KR" dirty="0"/>
              <a:t>, </a:t>
            </a:r>
            <a:r>
              <a:rPr kumimoji="1" lang="ko-KR" altLang="en-US" dirty="0"/>
              <a:t>동기부여</a:t>
            </a:r>
            <a:r>
              <a:rPr kumimoji="1" lang="en-US" altLang="ko-KR" dirty="0"/>
              <a:t>, </a:t>
            </a:r>
            <a:r>
              <a:rPr kumimoji="1" lang="ko-KR" altLang="en-US" dirty="0"/>
              <a:t>운동 조절과 관련</a:t>
            </a:r>
          </a:p>
          <a:p>
            <a:r>
              <a:rPr kumimoji="1" lang="en-US" altLang="ko-KR" dirty="0"/>
              <a:t>- </a:t>
            </a:r>
            <a:r>
              <a:rPr kumimoji="1" lang="ko-KR" altLang="en-US" dirty="0"/>
              <a:t>뇌의 보상 시스템에서 중요한 역할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5C46EF-640F-6C0C-0650-12A7A9E9C7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5C1E2-7C6F-4944-A31C-AF0991E321B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4202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A3FED-B227-1028-E824-674F94FA2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2D1C4AA-43FE-C3C6-F3FD-07E7B260C3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27B970-EEC3-F258-9567-E9C0C4DF97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  <a:p>
            <a:r>
              <a:rPr kumimoji="1" lang="ko-KR" altLang="en-US" dirty="0"/>
              <a:t>비신경세포 유형</a:t>
            </a:r>
            <a:r>
              <a:rPr kumimoji="1" lang="en-US" altLang="ko-KR" dirty="0"/>
              <a:t>:</a:t>
            </a:r>
          </a:p>
          <a:p>
            <a:r>
              <a:rPr kumimoji="1" lang="en-US" altLang="ko-KR" dirty="0"/>
              <a:t>1. </a:t>
            </a:r>
            <a:r>
              <a:rPr kumimoji="1" lang="en" altLang="ko-KR" dirty="0"/>
              <a:t>Astrocytes (</a:t>
            </a:r>
            <a:r>
              <a:rPr kumimoji="1" lang="ko-KR" altLang="en-US" dirty="0"/>
              <a:t>빨간색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- </a:t>
            </a:r>
            <a:r>
              <a:rPr kumimoji="1" lang="ko-KR" altLang="en-US" dirty="0"/>
              <a:t>신경세포 지지</a:t>
            </a:r>
            <a:r>
              <a:rPr kumimoji="1" lang="en-US" altLang="ko-KR" dirty="0"/>
              <a:t>, </a:t>
            </a:r>
            <a:r>
              <a:rPr kumimoji="1" lang="ko-KR" altLang="en-US" dirty="0"/>
              <a:t>영양 공급</a:t>
            </a:r>
          </a:p>
          <a:p>
            <a:r>
              <a:rPr kumimoji="1" lang="en-US" altLang="ko-KR" dirty="0"/>
              <a:t>- </a:t>
            </a:r>
            <a:r>
              <a:rPr kumimoji="1" lang="ko-KR" altLang="en-US" dirty="0"/>
              <a:t>신경전달 조절 및 뇌 항상성 유지</a:t>
            </a:r>
          </a:p>
          <a:p>
            <a:endParaRPr kumimoji="1" lang="ko-KR" altLang="en-US" dirty="0"/>
          </a:p>
          <a:p>
            <a:r>
              <a:rPr kumimoji="1" lang="en-US" altLang="ko-KR" dirty="0"/>
              <a:t>2. </a:t>
            </a:r>
            <a:r>
              <a:rPr kumimoji="1" lang="en" altLang="ko-KR" dirty="0"/>
              <a:t>Oligodendrocytes (</a:t>
            </a:r>
            <a:r>
              <a:rPr kumimoji="1" lang="ko-KR" altLang="en-US" dirty="0"/>
              <a:t>회색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- </a:t>
            </a:r>
            <a:r>
              <a:rPr kumimoji="1" lang="ko-KR" altLang="en-US" dirty="0"/>
              <a:t>신경세포 </a:t>
            </a:r>
            <a:r>
              <a:rPr kumimoji="1" lang="ko-KR" altLang="en-US" dirty="0" err="1"/>
              <a:t>축삭에</a:t>
            </a:r>
            <a:r>
              <a:rPr kumimoji="1" lang="ko-KR" altLang="en-US" dirty="0"/>
              <a:t> 수초 형성</a:t>
            </a:r>
          </a:p>
          <a:p>
            <a:r>
              <a:rPr kumimoji="1" lang="en-US" altLang="ko-KR" dirty="0"/>
              <a:t>- </a:t>
            </a:r>
            <a:r>
              <a:rPr kumimoji="1" lang="ko-KR" altLang="en-US" dirty="0"/>
              <a:t>신경 신호 전달 속도와 효율성 증가</a:t>
            </a:r>
          </a:p>
          <a:p>
            <a:endParaRPr kumimoji="1" lang="ko-KR" altLang="en-US" dirty="0"/>
          </a:p>
          <a:p>
            <a:r>
              <a:rPr kumimoji="1" lang="en-US" altLang="ko-KR" dirty="0"/>
              <a:t>3. </a:t>
            </a:r>
            <a:r>
              <a:rPr kumimoji="1" lang="en" altLang="ko-KR" dirty="0"/>
              <a:t>Ventricular Zone Cells (</a:t>
            </a:r>
            <a:r>
              <a:rPr kumimoji="1" lang="ko-KR" altLang="en-US" dirty="0"/>
              <a:t>연한 초록색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- </a:t>
            </a:r>
            <a:r>
              <a:rPr kumimoji="1" lang="ko-KR" altLang="en-US" dirty="0"/>
              <a:t>신경세포 발생의 줄기세포 영역</a:t>
            </a:r>
          </a:p>
          <a:p>
            <a:r>
              <a:rPr kumimoji="1" lang="en-US" altLang="ko-KR" dirty="0"/>
              <a:t>- </a:t>
            </a:r>
            <a:r>
              <a:rPr kumimoji="1" lang="ko-KR" altLang="en-US" dirty="0"/>
              <a:t>뇌 발달 중 새로운 신경세포 생성</a:t>
            </a:r>
          </a:p>
          <a:p>
            <a:endParaRPr kumimoji="1" lang="ko-KR" altLang="en-US" dirty="0"/>
          </a:p>
          <a:p>
            <a:r>
              <a:rPr kumimoji="1" lang="en-US" altLang="ko-KR" dirty="0"/>
              <a:t>4. </a:t>
            </a:r>
            <a:r>
              <a:rPr kumimoji="1" lang="en" altLang="ko-KR" dirty="0"/>
              <a:t>Thalamic/Basal Ganglia Neurons (</a:t>
            </a:r>
            <a:r>
              <a:rPr kumimoji="1" lang="ko-KR" altLang="en-US" dirty="0"/>
              <a:t>연한 파란색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- </a:t>
            </a:r>
            <a:r>
              <a:rPr kumimoji="1" lang="ko-KR" altLang="en-US" dirty="0"/>
              <a:t>감각 정보 중계</a:t>
            </a:r>
          </a:p>
          <a:p>
            <a:r>
              <a:rPr kumimoji="1" lang="en-US" altLang="ko-KR" dirty="0"/>
              <a:t>- </a:t>
            </a:r>
            <a:r>
              <a:rPr kumimoji="1" lang="ko-KR" altLang="en-US" dirty="0"/>
              <a:t>운동 조절과 학습에 관여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2A18B1-6AA6-4918-98D6-EA48E5005D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5C1E2-7C6F-4944-A31C-AF0991E321B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536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CE142-A7CC-ED3E-88ED-1C5A79D8F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91917D8-E6A4-EBB9-AF8F-1956EF946F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855D901-0AB9-8761-78E4-7BFBEB64B9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cell QC -&gt; </a:t>
            </a:r>
            <a:r>
              <a:rPr kumimoji="1" lang="en-US" altLang="ko-KR" dirty="0" err="1"/>
              <a:t>stereopy</a:t>
            </a:r>
            <a:r>
              <a:rPr kumimoji="1" lang="en-US" altLang="ko-KR" dirty="0"/>
              <a:t> 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튜토리얼에서</a:t>
            </a:r>
            <a:r>
              <a:rPr kumimoji="1" lang="ko-KR" altLang="en-US" dirty="0"/>
              <a:t> 여러 </a:t>
            </a:r>
            <a:r>
              <a:rPr kumimoji="1" lang="en-US" altLang="ko-KR" dirty="0"/>
              <a:t>resolution</a:t>
            </a:r>
            <a:r>
              <a:rPr kumimoji="1" lang="ko-KR" altLang="en-US" dirty="0"/>
              <a:t> 과 옵션을 조정하여 </a:t>
            </a:r>
            <a:r>
              <a:rPr kumimoji="1" lang="en-US" altLang="ko-KR" dirty="0"/>
              <a:t>clustering </a:t>
            </a:r>
            <a:r>
              <a:rPr kumimoji="1" lang="ko-KR" altLang="en-US" dirty="0"/>
              <a:t>을 진행</a:t>
            </a:r>
            <a:r>
              <a:rPr kumimoji="1" lang="en-US" altLang="ko-KR" dirty="0"/>
              <a:t> -&gt; </a:t>
            </a:r>
            <a:r>
              <a:rPr kumimoji="1" lang="en-US" altLang="ko-KR" dirty="0" err="1"/>
              <a:t>SingleR</a:t>
            </a:r>
            <a:r>
              <a:rPr kumimoji="1" lang="en-US" altLang="ko-KR" dirty="0"/>
              <a:t> </a:t>
            </a:r>
            <a:r>
              <a:rPr kumimoji="1" lang="ko-KR" altLang="en-US" dirty="0"/>
              <a:t>을 사용해서 </a:t>
            </a:r>
            <a:r>
              <a:rPr kumimoji="1" lang="en-US" altLang="ko-KR" dirty="0"/>
              <a:t>marker gene </a:t>
            </a:r>
            <a:r>
              <a:rPr kumimoji="1" lang="ko-KR" altLang="en-US" dirty="0"/>
              <a:t>들을 가지고 </a:t>
            </a:r>
            <a:r>
              <a:rPr kumimoji="1" lang="en-US" altLang="ko-KR" dirty="0"/>
              <a:t>annotation</a:t>
            </a:r>
            <a:r>
              <a:rPr kumimoji="1" lang="ko-KR" altLang="en-US" dirty="0"/>
              <a:t> 을 </a:t>
            </a:r>
            <a:r>
              <a:rPr kumimoji="1" lang="en-US" altLang="ko-KR" dirty="0"/>
              <a:t>broadly </a:t>
            </a:r>
            <a:r>
              <a:rPr kumimoji="1" lang="ko-KR" altLang="en-US" dirty="0"/>
              <a:t>하게 수행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여기에서 </a:t>
            </a:r>
            <a:r>
              <a:rPr kumimoji="1" lang="en-US" altLang="ko-KR" dirty="0"/>
              <a:t>spatial</a:t>
            </a:r>
            <a:r>
              <a:rPr kumimoji="1" lang="ko-KR" altLang="en-US" dirty="0"/>
              <a:t> 에서 서로 대칭인 모습을 확인할 수 있음</a:t>
            </a:r>
            <a:r>
              <a:rPr kumimoji="1" lang="en-US" altLang="ko-KR" dirty="0"/>
              <a:t>.</a:t>
            </a:r>
            <a:r>
              <a:rPr kumimoji="1" lang="ko-KR" altLang="en-US" dirty="0"/>
              <a:t> 우리는 좌우 </a:t>
            </a:r>
            <a:r>
              <a:rPr kumimoji="1" lang="en-US" altLang="ko-KR" dirty="0"/>
              <a:t>cell type</a:t>
            </a:r>
            <a:r>
              <a:rPr kumimoji="1" lang="ko-KR" altLang="en-US" dirty="0"/>
              <a:t> 이 유사한데도 왜 좌우 발달이 </a:t>
            </a:r>
            <a:r>
              <a:rPr kumimoji="1" lang="ko-KR" altLang="en-US" dirty="0" err="1"/>
              <a:t>다른가가</a:t>
            </a:r>
            <a:r>
              <a:rPr kumimoji="1" lang="ko-KR" altLang="en-US" dirty="0"/>
              <a:t> 궁금했음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가운데를 나눠서 </a:t>
            </a:r>
            <a:r>
              <a:rPr kumimoji="1" lang="en-US" altLang="ko-KR" dirty="0"/>
              <a:t>left, right side</a:t>
            </a:r>
            <a:r>
              <a:rPr kumimoji="1" lang="ko-KR" altLang="en-US" dirty="0"/>
              <a:t> 로 나누고 </a:t>
            </a:r>
            <a:r>
              <a:rPr kumimoji="1" lang="en-US" altLang="ko-KR" dirty="0"/>
              <a:t>single cell</a:t>
            </a:r>
            <a:r>
              <a:rPr kumimoji="1" lang="ko-KR" altLang="en-US" dirty="0"/>
              <a:t> </a:t>
            </a:r>
            <a:r>
              <a:rPr kumimoji="1" lang="en-US" altLang="ko-KR" dirty="0"/>
              <a:t>cluster </a:t>
            </a:r>
            <a:r>
              <a:rPr kumimoji="1" lang="ko-KR" altLang="en-US" dirty="0"/>
              <a:t>을 보면 당연히 이건 구분 불가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Spatial</a:t>
            </a:r>
            <a:r>
              <a:rPr kumimoji="1" lang="ko-KR" altLang="en-US" dirty="0"/>
              <a:t> 로만 구별할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3060BC-D0E7-3A65-9127-4683386AE5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5C1E2-7C6F-4944-A31C-AF0991E321B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358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35DC9-FBE5-8843-EEE7-6F36615D0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633C1F8-9C15-FBE5-6B1C-61CE04040D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78A65D9-31FF-4E2B-6553-80758AC019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Left 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right</a:t>
            </a:r>
            <a:r>
              <a:rPr kumimoji="1" lang="ko-KR" altLang="en-US" dirty="0"/>
              <a:t> 로 </a:t>
            </a:r>
            <a:r>
              <a:rPr kumimoji="1" lang="ko-KR" altLang="en-US" dirty="0" err="1"/>
              <a:t>갈때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astrocyte 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outgoing</a:t>
            </a:r>
            <a:r>
              <a:rPr kumimoji="1" lang="ko-KR" altLang="en-US" dirty="0"/>
              <a:t> 변화가 관찰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F1869E-F865-5189-8166-3F82810823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5C1E2-7C6F-4944-A31C-AF0991E321B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850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2EA2DC-CCFF-4AEA-A70F-6B5C56B6B4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BD5261C-08AE-430F-A2EE-9FE686CEC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AAF7C8-A2A5-4608-8D06-B8293A9D3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CD724-4494-4D6C-BFCE-B9218867B5E0}" type="datetimeFigureOut">
              <a:rPr lang="ko-KR" altLang="en-US" smtClean="0"/>
              <a:t>2025. 2. 21.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8D3B39-D843-40F5-8AFD-8F87752C8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9ECA5C-3018-4D2A-A3AE-CDD723F06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26FE-F93F-4BE6-AD8D-783520DF4D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299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E4D5A0-A5C1-4D04-B91B-3DEEF4DCA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151407-58E2-4EB3-B631-CFBAF16C7D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710273-6034-429E-ACAD-8A1669C70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CD724-4494-4D6C-BFCE-B9218867B5E0}" type="datetimeFigureOut">
              <a:rPr lang="ko-KR" altLang="en-US" smtClean="0"/>
              <a:t>2025. 2. 21.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06D86C-2351-4297-B520-F9F38679B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AE1B65-8537-4D90-A8EA-05DDE9F01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26FE-F93F-4BE6-AD8D-783520DF4D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526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67A422F-98EC-4573-88E7-0D26DEC128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0F9D81-8E06-4497-BEA1-79F47D9C0A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6C8F78-A973-4D9B-88EF-A1D6AA57B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CD724-4494-4D6C-BFCE-B9218867B5E0}" type="datetimeFigureOut">
              <a:rPr lang="ko-KR" altLang="en-US" smtClean="0"/>
              <a:t>2025. 2. 21.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6ED948-6F99-4A29-ADAD-974761EAB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7642DC-15AF-441C-AB9B-4880B47CC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26FE-F93F-4BE6-AD8D-783520DF4D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017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6AAC76-4478-4F7D-AA7F-DFF6E0DE5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1B7DE8-FDEE-4477-82D7-ECD522715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00C4A6-8530-47CF-B5CB-E13A35305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CD724-4494-4D6C-BFCE-B9218867B5E0}" type="datetimeFigureOut">
              <a:rPr lang="ko-KR" altLang="en-US" smtClean="0"/>
              <a:t>2025. 2. 21.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DD986B-EF37-4FC8-8F84-0395E72F9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1D056D-D496-450B-B02C-C4AB69177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26FE-F93F-4BE6-AD8D-783520DF4D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402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B6FB3-B7F7-4998-BE14-5845FE5D3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088A25-8480-46EC-ACBA-A6D9D401A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B504B6-7D45-4CE3-BE01-4A7EC38C2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CD724-4494-4D6C-BFCE-B9218867B5E0}" type="datetimeFigureOut">
              <a:rPr lang="ko-KR" altLang="en-US" smtClean="0"/>
              <a:t>2025. 2. 21.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A54BF4-6102-44E4-B54A-3CE4F894C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CBE6F7-8B8B-4BC3-BBF2-C28B3CA38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26FE-F93F-4BE6-AD8D-783520DF4D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51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47162B-BE05-458E-8CE7-8C9EE3C2E9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3E1A89-ECEF-4FFD-8A1C-F8C3BE00D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17845F-1732-4A39-B83E-266865B3F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CD724-4494-4D6C-BFCE-B9218867B5E0}" type="datetimeFigureOut">
              <a:rPr lang="ko-KR" altLang="en-US" smtClean="0"/>
              <a:t>2025. 2. 21.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538201-8390-49BB-8E97-3BECB3CFF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131BEA-A573-4F8E-8978-52D5B7508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26FE-F93F-4BE6-AD8D-783520DF4D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0DD39E7-A8AE-4745-AD02-4431EAB551B3}"/>
              </a:ext>
            </a:extLst>
          </p:cNvPr>
          <p:cNvSpPr/>
          <p:nvPr userDrawn="1"/>
        </p:nvSpPr>
        <p:spPr>
          <a:xfrm>
            <a:off x="0" y="0"/>
            <a:ext cx="12192000" cy="845574"/>
          </a:xfrm>
          <a:prstGeom prst="rect">
            <a:avLst/>
          </a:prstGeom>
          <a:solidFill>
            <a:srgbClr val="00183A"/>
          </a:solidFill>
          <a:ln>
            <a:solidFill>
              <a:srgbClr val="0026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EBA0C90-EB04-4F59-8AA6-D86A74DBC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347" y="230185"/>
            <a:ext cx="10294375" cy="559462"/>
          </a:xfrm>
        </p:spPr>
        <p:txBody>
          <a:bodyPr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Avenir Black" panose="02000503020000020003" pitchFamily="2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9" name="그룹 1002">
            <a:extLst>
              <a:ext uri="{FF2B5EF4-FFF2-40B4-BE49-F238E27FC236}">
                <a16:creationId xmlns:a16="http://schemas.microsoft.com/office/drawing/2014/main" id="{7CA191F5-0DAF-4611-81B1-CCACCCA8A077}"/>
              </a:ext>
            </a:extLst>
          </p:cNvPr>
          <p:cNvGrpSpPr/>
          <p:nvPr userDrawn="1"/>
        </p:nvGrpSpPr>
        <p:grpSpPr>
          <a:xfrm>
            <a:off x="11568329" y="157664"/>
            <a:ext cx="516466" cy="507140"/>
            <a:chOff x="31291134" y="413860"/>
            <a:chExt cx="1793220" cy="1793350"/>
          </a:xfrm>
        </p:grpSpPr>
        <p:pic>
          <p:nvPicPr>
            <p:cNvPr id="10" name="Object 5">
              <a:extLst>
                <a:ext uri="{FF2B5EF4-FFF2-40B4-BE49-F238E27FC236}">
                  <a16:creationId xmlns:a16="http://schemas.microsoft.com/office/drawing/2014/main" id="{D799482E-BC73-4C03-9BF7-B79E3A42F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291134" y="413860"/>
              <a:ext cx="1793220" cy="1793350"/>
            </a:xfrm>
            <a:prstGeom prst="rect">
              <a:avLst/>
            </a:prstGeom>
          </p:spPr>
        </p:pic>
      </p:grpSp>
      <p:grpSp>
        <p:nvGrpSpPr>
          <p:cNvPr id="11" name="그룹 1003">
            <a:extLst>
              <a:ext uri="{FF2B5EF4-FFF2-40B4-BE49-F238E27FC236}">
                <a16:creationId xmlns:a16="http://schemas.microsoft.com/office/drawing/2014/main" id="{E19F8094-AA99-40F1-A4C0-8B22B4D36F70}"/>
              </a:ext>
            </a:extLst>
          </p:cNvPr>
          <p:cNvGrpSpPr/>
          <p:nvPr userDrawn="1"/>
        </p:nvGrpSpPr>
        <p:grpSpPr>
          <a:xfrm>
            <a:off x="10659533" y="6356350"/>
            <a:ext cx="1404129" cy="426312"/>
            <a:chOff x="28580491" y="19714590"/>
            <a:chExt cx="4483938" cy="1324047"/>
          </a:xfrm>
        </p:grpSpPr>
        <p:pic>
          <p:nvPicPr>
            <p:cNvPr id="12" name="Object 8">
              <a:extLst>
                <a:ext uri="{FF2B5EF4-FFF2-40B4-BE49-F238E27FC236}">
                  <a16:creationId xmlns:a16="http://schemas.microsoft.com/office/drawing/2014/main" id="{F9E20A13-0BF6-4230-9DB9-AB239EAE7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580491" y="19714590"/>
              <a:ext cx="4483938" cy="1324047"/>
            </a:xfrm>
            <a:prstGeom prst="rect">
              <a:avLst/>
            </a:prstGeom>
          </p:spPr>
        </p:pic>
      </p:grpSp>
      <p:sp>
        <p:nvSpPr>
          <p:cNvPr id="13" name="지연 12">
            <a:extLst>
              <a:ext uri="{FF2B5EF4-FFF2-40B4-BE49-F238E27FC236}">
                <a16:creationId xmlns:a16="http://schemas.microsoft.com/office/drawing/2014/main" id="{BD8C8EC5-A472-8758-2083-9C81BBB6C396}"/>
              </a:ext>
            </a:extLst>
          </p:cNvPr>
          <p:cNvSpPr/>
          <p:nvPr userDrawn="1"/>
        </p:nvSpPr>
        <p:spPr>
          <a:xfrm rot="5400000">
            <a:off x="32443" y="71711"/>
            <a:ext cx="559462" cy="378542"/>
          </a:xfrm>
          <a:prstGeom prst="flowChartDelay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sx="121877" sy="121877" algn="tr" rotWithShape="0">
              <a:prstClr val="black">
                <a:alpha val="45536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0137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95210C-ED53-4CF2-AE07-6A76B1110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245CDB-0BB7-486B-A769-76B9FFEEE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7C50A8-DEC9-4CA3-9BA6-9E3B6358C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21F789-3E0A-4032-A3AF-0F88A12B24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DF6555D-0EE9-44CF-9CEC-1DA0E4936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BD5379C-3975-4D6F-9877-4240F8AB0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CD724-4494-4D6C-BFCE-B9218867B5E0}" type="datetimeFigureOut">
              <a:rPr lang="ko-KR" altLang="en-US" smtClean="0"/>
              <a:t>2025. 2. 21.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DF559F-5A3A-419B-A553-3798DFFAF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B80641A-F55E-4FF4-B529-C423EB07F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26FE-F93F-4BE6-AD8D-783520DF4D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589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5632D5-18CE-4053-AA44-2E12017FB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18994C7-17B8-4D5F-B1AF-23C641A6B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CD724-4494-4D6C-BFCE-B9218867B5E0}" type="datetimeFigureOut">
              <a:rPr lang="ko-KR" altLang="en-US" smtClean="0"/>
              <a:t>2025. 2. 21.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BA8B0A0-ADDB-4440-97CD-6DB3C6C2A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FF42043-5599-40AD-A960-F61F702A9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26FE-F93F-4BE6-AD8D-783520DF4D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664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88A08B9-8E00-454D-8B7E-6A045229B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CD724-4494-4D6C-BFCE-B9218867B5E0}" type="datetimeFigureOut">
              <a:rPr lang="ko-KR" altLang="en-US" smtClean="0"/>
              <a:t>2025. 2. 21.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D565453-6268-4CC1-9C6C-F10E4872C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EC6730-BE7D-44C2-AAAA-B7DCC8551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26FE-F93F-4BE6-AD8D-783520DF4D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08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241087-E30E-4AE6-BB67-D783C1B63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4CE02E-73F8-40F7-BF47-B9C91C33D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FEEF22-2E29-4E18-9A75-1814453F14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4E16C3-05DC-416D-ADFA-13FDE47D4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CD724-4494-4D6C-BFCE-B9218867B5E0}" type="datetimeFigureOut">
              <a:rPr lang="ko-KR" altLang="en-US" smtClean="0"/>
              <a:t>2025. 2. 21.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094212-365C-48EA-B6F8-89D460479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33E470-4879-47C1-8AF1-52F7AE8A5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26FE-F93F-4BE6-AD8D-783520DF4D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477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4789BF-F162-46DC-AE0C-BF9C87436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77A93A7-5BBC-460F-8772-00253D7EC2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A08F9-9A0F-43A5-ADCC-12C422E549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EFE993-5E30-4940-822B-AA858F4B5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CD724-4494-4D6C-BFCE-B9218867B5E0}" type="datetimeFigureOut">
              <a:rPr lang="ko-KR" altLang="en-US" smtClean="0"/>
              <a:t>2025. 2. 21.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030DC5-963A-4B30-B2FF-85BF7FD86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8ADAB7-E2CD-473D-91CA-C146F17DE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26FE-F93F-4BE6-AD8D-783520DF4D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623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34013BA-366D-41DF-9BC4-ACA36B678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D42DD8-246F-4D9B-AAA7-311A5EA2E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386856-4F73-4A11-BADE-604CD7979F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CD724-4494-4D6C-BFCE-B9218867B5E0}" type="datetimeFigureOut">
              <a:rPr lang="ko-KR" altLang="en-US" smtClean="0"/>
              <a:t>2025. 2. 21.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532901-FE88-480D-B607-DBB222C7B7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677F17-B58F-4281-8241-38DFDF057E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426FE-F93F-4BE6-AD8D-783520DF4D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926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emf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5B770959-036D-4188-B65D-B78A64451C09}"/>
              </a:ext>
            </a:extLst>
          </p:cNvPr>
          <p:cNvSpPr/>
          <p:nvPr/>
        </p:nvSpPr>
        <p:spPr>
          <a:xfrm>
            <a:off x="-1" y="4865062"/>
            <a:ext cx="12192000" cy="199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CD6546-6BA6-4C40-A860-4B322E828B8D}"/>
              </a:ext>
            </a:extLst>
          </p:cNvPr>
          <p:cNvSpPr/>
          <p:nvPr/>
        </p:nvSpPr>
        <p:spPr>
          <a:xfrm>
            <a:off x="-1" y="-16769"/>
            <a:ext cx="12192000" cy="5228849"/>
          </a:xfrm>
          <a:prstGeom prst="rect">
            <a:avLst/>
          </a:prstGeom>
          <a:blipFill dpi="0" rotWithShape="1">
            <a:blip r:embed="rId3">
              <a:alphaModFix amt="90525"/>
            </a:blip>
            <a:srcRect/>
            <a:stretch>
              <a:fillRect/>
            </a:stretch>
          </a:blipFill>
          <a:ln>
            <a:solidFill>
              <a:srgbClr val="0026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77E732B-0BF7-4C72-B7A5-5617CBC37A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3770" y="1177385"/>
            <a:ext cx="10624457" cy="19972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effectLst>
                  <a:outerShdw blurRad="50800" dist="38100" dir="2700000" sx="102871" sy="102871" algn="tl" rotWithShape="0">
                    <a:prstClr val="black">
                      <a:alpha val="35855"/>
                    </a:prstClr>
                  </a:outerShdw>
                </a:effectLst>
                <a:latin typeface="Avenir Black" panose="02000503020000020003" pitchFamily="2" charset="0"/>
              </a:rPr>
              <a:t>2025</a:t>
            </a:r>
            <a:r>
              <a:rPr lang="ko-KR" altLang="en-US" sz="4400" b="1" dirty="0">
                <a:solidFill>
                  <a:schemeClr val="bg1"/>
                </a:solidFill>
                <a:effectLst>
                  <a:outerShdw blurRad="50800" dist="38100" dir="2700000" sx="102871" sy="102871" algn="tl" rotWithShape="0">
                    <a:prstClr val="black">
                      <a:alpha val="35855"/>
                    </a:prstClr>
                  </a:outerShdw>
                </a:effectLst>
                <a:latin typeface="Avenir Black" panose="02000503020000020003" pitchFamily="2" charset="0"/>
              </a:rPr>
              <a:t> </a:t>
            </a:r>
            <a:r>
              <a:rPr lang="en-US" altLang="ko-KR" sz="4400" b="1" dirty="0">
                <a:solidFill>
                  <a:schemeClr val="bg1"/>
                </a:solidFill>
                <a:effectLst>
                  <a:outerShdw blurRad="50800" dist="38100" dir="2700000" sx="102871" sy="102871" algn="tl" rotWithShape="0">
                    <a:prstClr val="black">
                      <a:alpha val="35855"/>
                    </a:prstClr>
                  </a:outerShdw>
                </a:effectLst>
                <a:latin typeface="Avenir Black" panose="02000503020000020003" pitchFamily="2" charset="0"/>
              </a:rPr>
              <a:t>Single Cell &amp; Spatial Omics </a:t>
            </a:r>
            <a:br>
              <a:rPr lang="en-US" altLang="ko-KR" sz="4400" b="1" dirty="0">
                <a:solidFill>
                  <a:schemeClr val="bg1"/>
                </a:solidFill>
                <a:effectLst>
                  <a:outerShdw blurRad="50800" dist="38100" dir="2700000" sx="102871" sy="102871" algn="tl" rotWithShape="0">
                    <a:prstClr val="black">
                      <a:alpha val="35855"/>
                    </a:prstClr>
                  </a:outerShdw>
                </a:effectLst>
                <a:latin typeface="Avenir Black" panose="02000503020000020003" pitchFamily="2" charset="0"/>
              </a:rPr>
            </a:br>
            <a:r>
              <a:rPr lang="en-US" altLang="ko-KR" sz="4400" b="1" dirty="0">
                <a:solidFill>
                  <a:schemeClr val="bg1"/>
                </a:solidFill>
                <a:effectLst>
                  <a:outerShdw blurRad="50800" dist="38100" dir="2700000" sx="102871" sy="102871" algn="tl" rotWithShape="0">
                    <a:prstClr val="black">
                      <a:alpha val="35855"/>
                    </a:prstClr>
                  </a:outerShdw>
                </a:effectLst>
                <a:latin typeface="Avenir Black" panose="02000503020000020003" pitchFamily="2" charset="0"/>
              </a:rPr>
              <a:t>Hackathon</a:t>
            </a:r>
            <a:endParaRPr lang="ko-KR" altLang="en-US" sz="4400" b="1" dirty="0">
              <a:solidFill>
                <a:schemeClr val="bg1"/>
              </a:solidFill>
              <a:effectLst>
                <a:outerShdw blurRad="50800" dist="38100" dir="2700000" sx="102871" sy="102871" algn="tl" rotWithShape="0">
                  <a:prstClr val="black">
                    <a:alpha val="35855"/>
                  </a:prstClr>
                </a:outerShdw>
              </a:effectLst>
              <a:latin typeface="Avenir Black" panose="02000503020000020003" pitchFamily="2" charset="0"/>
            </a:endParaRPr>
          </a:p>
        </p:txBody>
      </p:sp>
      <p:grpSp>
        <p:nvGrpSpPr>
          <p:cNvPr id="19" name="그룹 1003">
            <a:extLst>
              <a:ext uri="{FF2B5EF4-FFF2-40B4-BE49-F238E27FC236}">
                <a16:creationId xmlns:a16="http://schemas.microsoft.com/office/drawing/2014/main" id="{E12A3ED9-D11A-45D0-80CA-336ABB6A5E88}"/>
              </a:ext>
            </a:extLst>
          </p:cNvPr>
          <p:cNvGrpSpPr/>
          <p:nvPr/>
        </p:nvGrpSpPr>
        <p:grpSpPr>
          <a:xfrm>
            <a:off x="82973" y="6177299"/>
            <a:ext cx="1708930" cy="567266"/>
            <a:chOff x="28580491" y="19714590"/>
            <a:chExt cx="4483938" cy="1324047"/>
          </a:xfrm>
        </p:grpSpPr>
        <p:pic>
          <p:nvPicPr>
            <p:cNvPr id="20" name="Object 8">
              <a:extLst>
                <a:ext uri="{FF2B5EF4-FFF2-40B4-BE49-F238E27FC236}">
                  <a16:creationId xmlns:a16="http://schemas.microsoft.com/office/drawing/2014/main" id="{658E14BF-5932-4E39-A75F-38DD0241E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580491" y="19714590"/>
              <a:ext cx="4483938" cy="1324047"/>
            </a:xfrm>
            <a:prstGeom prst="rect">
              <a:avLst/>
            </a:prstGeom>
          </p:spPr>
        </p:pic>
      </p:grpSp>
      <p:sp>
        <p:nvSpPr>
          <p:cNvPr id="3" name="부제목 2">
            <a:extLst>
              <a:ext uri="{FF2B5EF4-FFF2-40B4-BE49-F238E27FC236}">
                <a16:creationId xmlns:a16="http://schemas.microsoft.com/office/drawing/2014/main" id="{BC451735-7598-406C-8251-DAB0B03C10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74667" y="6587085"/>
            <a:ext cx="3471333" cy="314960"/>
          </a:xfrm>
        </p:spPr>
        <p:txBody>
          <a:bodyPr>
            <a:normAutofit/>
          </a:bodyPr>
          <a:lstStyle/>
          <a:p>
            <a:r>
              <a:rPr lang="en-US" altLang="ko-KR" sz="1100" b="1" dirty="0" err="1">
                <a:solidFill>
                  <a:srgbClr val="002658"/>
                </a:solidFill>
              </a:rPr>
              <a:t>Hackaton</a:t>
            </a:r>
            <a:r>
              <a:rPr lang="en-US" altLang="ko-KR" sz="1100" b="1" dirty="0">
                <a:solidFill>
                  <a:srgbClr val="002658"/>
                </a:solidFill>
              </a:rPr>
              <a:t> 6</a:t>
            </a:r>
            <a:r>
              <a:rPr lang="ko-KR" altLang="en-US" sz="1100" b="1" dirty="0">
                <a:solidFill>
                  <a:srgbClr val="002658"/>
                </a:solidFill>
              </a:rPr>
              <a:t>조 </a:t>
            </a:r>
            <a:r>
              <a:rPr lang="en-US" altLang="ko-KR" sz="1100" b="1" dirty="0">
                <a:solidFill>
                  <a:srgbClr val="002658"/>
                </a:solidFill>
              </a:rPr>
              <a:t>–</a:t>
            </a:r>
            <a:r>
              <a:rPr lang="ko-KR" altLang="en-US" sz="1100" b="1" dirty="0">
                <a:solidFill>
                  <a:srgbClr val="002658"/>
                </a:solidFill>
              </a:rPr>
              <a:t> 김은채</a:t>
            </a:r>
            <a:r>
              <a:rPr lang="en-US" altLang="ko-KR" sz="1100" b="1" dirty="0">
                <a:solidFill>
                  <a:srgbClr val="002658"/>
                </a:solidFill>
              </a:rPr>
              <a:t>,</a:t>
            </a:r>
            <a:r>
              <a:rPr lang="ko-KR" altLang="en-US" sz="1100" b="1" dirty="0">
                <a:solidFill>
                  <a:srgbClr val="002658"/>
                </a:solidFill>
              </a:rPr>
              <a:t> 김형석</a:t>
            </a:r>
            <a:r>
              <a:rPr lang="en-US" altLang="ko-KR" sz="1100" b="1" dirty="0">
                <a:solidFill>
                  <a:srgbClr val="002658"/>
                </a:solidFill>
              </a:rPr>
              <a:t>,</a:t>
            </a:r>
            <a:r>
              <a:rPr lang="ko-KR" altLang="en-US" sz="1100" b="1" dirty="0">
                <a:solidFill>
                  <a:srgbClr val="002658"/>
                </a:solidFill>
              </a:rPr>
              <a:t> </a:t>
            </a:r>
            <a:r>
              <a:rPr lang="ko-KR" altLang="en-US" sz="1100" b="1" dirty="0" err="1">
                <a:solidFill>
                  <a:srgbClr val="002658"/>
                </a:solidFill>
              </a:rPr>
              <a:t>이제빈</a:t>
            </a:r>
            <a:endParaRPr lang="ko-KR" altLang="en-US" sz="1100" b="1" dirty="0">
              <a:solidFill>
                <a:srgbClr val="002658"/>
              </a:solidFill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67970F0-0B1D-9E5D-A2BC-6067A482C34A}"/>
              </a:ext>
            </a:extLst>
          </p:cNvPr>
          <p:cNvSpPr txBox="1">
            <a:spLocks/>
          </p:cNvSpPr>
          <p:nvPr/>
        </p:nvSpPr>
        <p:spPr>
          <a:xfrm>
            <a:off x="937438" y="2653927"/>
            <a:ext cx="10624457" cy="19972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ko-KR" sz="2800" b="1" dirty="0">
                <a:solidFill>
                  <a:schemeClr val="bg1"/>
                </a:solidFill>
                <a:effectLst>
                  <a:outerShdw blurRad="50800" dist="38100" dir="2700000" sx="102871" sy="102871" algn="tl" rotWithShape="0">
                    <a:prstClr val="black">
                      <a:alpha val="35855"/>
                    </a:prstClr>
                  </a:outerShdw>
                </a:effectLst>
                <a:latin typeface="Avenir Black" panose="02000503020000020003" pitchFamily="2" charset="0"/>
              </a:rPr>
              <a:t>Spatial Location Associates with Cell-Cell Interaction and Function in Mouse Brain</a:t>
            </a:r>
          </a:p>
          <a:p>
            <a:endParaRPr lang="ko-KR" altLang="en-US" sz="4400" b="1" dirty="0">
              <a:solidFill>
                <a:schemeClr val="bg1"/>
              </a:solidFill>
              <a:effectLst>
                <a:outerShdw blurRad="50800" dist="38100" dir="2700000" sx="102871" sy="102871" algn="tl" rotWithShape="0">
                  <a:prstClr val="black">
                    <a:alpha val="35855"/>
                  </a:prstClr>
                </a:outerShdw>
              </a:effectLst>
              <a:latin typeface="Avenir Blac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213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368E5-E145-0D3F-0920-DA53BF89A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D3A7B21-DF49-451C-01A4-25DF77AF7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Key Findings</a:t>
            </a:r>
            <a:endParaRPr kumimoji="1"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F3346DE-BC9A-9C1A-DEB5-C8E9934C0508}"/>
              </a:ext>
            </a:extLst>
          </p:cNvPr>
          <p:cNvSpPr txBox="1">
            <a:spLocks/>
          </p:cNvSpPr>
          <p:nvPr/>
        </p:nvSpPr>
        <p:spPr>
          <a:xfrm>
            <a:off x="672322" y="-307720"/>
            <a:ext cx="4645266" cy="991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bg1"/>
                </a:solidFill>
                <a:latin typeface="Avenir Blac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altLang="ko-KR" sz="1600" b="0" dirty="0">
                <a:solidFill>
                  <a:schemeClr val="bg2">
                    <a:lumMod val="90000"/>
                  </a:schemeClr>
                </a:solidFill>
                <a:latin typeface="Avenir Medium" panose="02000503020000020003" pitchFamily="2" charset="0"/>
              </a:rPr>
              <a:t>3.</a:t>
            </a:r>
            <a:r>
              <a:rPr lang="ko-KR" altLang="en-US" sz="1600" b="0" dirty="0">
                <a:solidFill>
                  <a:schemeClr val="bg2">
                    <a:lumMod val="90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" altLang="ko-KR" sz="1600" b="0" dirty="0">
                <a:solidFill>
                  <a:schemeClr val="bg2">
                    <a:lumMod val="90000"/>
                  </a:schemeClr>
                </a:solidFill>
                <a:latin typeface="Avenir Medium" panose="02000503020000020003" pitchFamily="2" charset="0"/>
              </a:rPr>
              <a:t>Data Analysis Results </a:t>
            </a:r>
            <a:endParaRPr lang="ko-KR" altLang="en-US" sz="1600" b="0" dirty="0">
              <a:solidFill>
                <a:schemeClr val="bg2">
                  <a:lumMod val="90000"/>
                </a:schemeClr>
              </a:solidFill>
              <a:latin typeface="Avenir Medium" panose="02000503020000020003" pitchFamily="2" charset="0"/>
            </a:endParaRPr>
          </a:p>
        </p:txBody>
      </p:sp>
      <p:pic>
        <p:nvPicPr>
          <p:cNvPr id="16" name="내용 개체 틀 15">
            <a:extLst>
              <a:ext uri="{FF2B5EF4-FFF2-40B4-BE49-F238E27FC236}">
                <a16:creationId xmlns:a16="http://schemas.microsoft.com/office/drawing/2014/main" id="{A25EE002-60C5-6F88-F13D-3A34BACDEE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883229" y="1221587"/>
            <a:ext cx="3518580" cy="2773575"/>
          </a:xfrm>
          <a:prstGeom prst="rect">
            <a:avLst/>
          </a:prstGeom>
        </p:spPr>
      </p:pic>
      <p:pic>
        <p:nvPicPr>
          <p:cNvPr id="19" name="내용 개체 틀 18">
            <a:extLst>
              <a:ext uri="{FF2B5EF4-FFF2-40B4-BE49-F238E27FC236}">
                <a16:creationId xmlns:a16="http://schemas.microsoft.com/office/drawing/2014/main" id="{9A774D6C-0A3F-9075-6218-743CF6E252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rcRect l="5811" t="10994" r="5919" b="12962"/>
          <a:stretch/>
        </p:blipFill>
        <p:spPr>
          <a:xfrm>
            <a:off x="6389181" y="945762"/>
            <a:ext cx="4406880" cy="3704294"/>
          </a:xfrm>
          <a:prstGeom prst="rect">
            <a:avLst/>
          </a:prstGeom>
        </p:spPr>
      </p:pic>
      <p:pic>
        <p:nvPicPr>
          <p:cNvPr id="21" name="그림 20" descr="텍스트, 스크린샷, 도표, 평행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8BE64ED-DDB2-89DF-53E6-29E4DDD676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180" y="3378817"/>
            <a:ext cx="4406880" cy="3122341"/>
          </a:xfrm>
          <a:prstGeom prst="rect">
            <a:avLst/>
          </a:prstGeom>
        </p:spPr>
      </p:pic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45EB053-2838-EBA4-740C-FCBF74BD5B12}"/>
              </a:ext>
            </a:extLst>
          </p:cNvPr>
          <p:cNvSpPr/>
          <p:nvPr/>
        </p:nvSpPr>
        <p:spPr>
          <a:xfrm>
            <a:off x="1063515" y="4082143"/>
            <a:ext cx="4406880" cy="2419015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sz="1400" b="1" dirty="0">
                <a:solidFill>
                  <a:srgbClr val="00193A"/>
                </a:solidFill>
              </a:rPr>
              <a:t>Glutamate and GABA were commonly and extensively observed</a:t>
            </a:r>
            <a:br>
              <a:rPr lang="en" altLang="ko-KR" sz="1400" b="1" dirty="0">
                <a:solidFill>
                  <a:srgbClr val="00193A"/>
                </a:solidFill>
              </a:rPr>
            </a:br>
            <a:endParaRPr lang="en" altLang="ko-KR" sz="1400" b="1" dirty="0">
              <a:solidFill>
                <a:srgbClr val="00193A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sz="1400" b="1" dirty="0">
                <a:solidFill>
                  <a:srgbClr val="00193A"/>
                </a:solidFill>
              </a:rPr>
              <a:t>Glutamate increased in outgoing signaling</a:t>
            </a:r>
            <a:br>
              <a:rPr lang="en" altLang="ko-KR" sz="1400" b="1" dirty="0">
                <a:solidFill>
                  <a:srgbClr val="00193A"/>
                </a:solidFill>
              </a:rPr>
            </a:br>
            <a:endParaRPr lang="en" altLang="ko-KR" sz="1400" b="1" dirty="0">
              <a:solidFill>
                <a:srgbClr val="00193A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sz="1400" b="1" dirty="0">
                <a:solidFill>
                  <a:srgbClr val="00193A"/>
                </a:solidFill>
              </a:rPr>
              <a:t>APP signaling significantly decreased</a:t>
            </a:r>
            <a:br>
              <a:rPr lang="en" altLang="ko-KR" sz="1400" b="1" dirty="0">
                <a:solidFill>
                  <a:srgbClr val="00193A"/>
                </a:solidFill>
              </a:rPr>
            </a:br>
            <a:endParaRPr lang="en" altLang="ko-KR" sz="1400" b="1" dirty="0">
              <a:solidFill>
                <a:srgbClr val="00193A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sz="1400" b="1" dirty="0">
                <a:solidFill>
                  <a:srgbClr val="00193A"/>
                </a:solidFill>
              </a:rPr>
              <a:t>GABA displayed more prominent outgoing signaling in the right hemisphere</a:t>
            </a:r>
            <a:endParaRPr lang="en" altLang="ko-KR" sz="1600" b="1" dirty="0">
              <a:solidFill>
                <a:srgbClr val="00193A"/>
              </a:solidFill>
            </a:endParaRPr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E1EBF700-2390-0589-AE95-B4BDA55279C0}"/>
              </a:ext>
            </a:extLst>
          </p:cNvPr>
          <p:cNvSpPr/>
          <p:nvPr/>
        </p:nvSpPr>
        <p:spPr>
          <a:xfrm>
            <a:off x="6836228" y="1553028"/>
            <a:ext cx="210457" cy="674914"/>
          </a:xfrm>
          <a:prstGeom prst="frame">
            <a:avLst>
              <a:gd name="adj1" fmla="val 2284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4" name="액자 23">
            <a:extLst>
              <a:ext uri="{FF2B5EF4-FFF2-40B4-BE49-F238E27FC236}">
                <a16:creationId xmlns:a16="http://schemas.microsoft.com/office/drawing/2014/main" id="{55F9A7AA-4019-C475-8317-4F431D3BFCD8}"/>
              </a:ext>
            </a:extLst>
          </p:cNvPr>
          <p:cNvSpPr/>
          <p:nvPr/>
        </p:nvSpPr>
        <p:spPr>
          <a:xfrm>
            <a:off x="8674630" y="1567542"/>
            <a:ext cx="210457" cy="674914"/>
          </a:xfrm>
          <a:prstGeom prst="frame">
            <a:avLst>
              <a:gd name="adj1" fmla="val 2284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6" name="액자 25">
            <a:extLst>
              <a:ext uri="{FF2B5EF4-FFF2-40B4-BE49-F238E27FC236}">
                <a16:creationId xmlns:a16="http://schemas.microsoft.com/office/drawing/2014/main" id="{BF9C0CAA-AF8E-D8D1-4098-67274E2F9978}"/>
              </a:ext>
            </a:extLst>
          </p:cNvPr>
          <p:cNvSpPr/>
          <p:nvPr/>
        </p:nvSpPr>
        <p:spPr>
          <a:xfrm>
            <a:off x="6857998" y="5058229"/>
            <a:ext cx="210457" cy="328480"/>
          </a:xfrm>
          <a:prstGeom prst="frame">
            <a:avLst>
              <a:gd name="adj1" fmla="val 2284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7" name="액자 26">
            <a:extLst>
              <a:ext uri="{FF2B5EF4-FFF2-40B4-BE49-F238E27FC236}">
                <a16:creationId xmlns:a16="http://schemas.microsoft.com/office/drawing/2014/main" id="{D245F86D-22DC-F168-E375-6C219847DB0E}"/>
              </a:ext>
            </a:extLst>
          </p:cNvPr>
          <p:cNvSpPr/>
          <p:nvPr/>
        </p:nvSpPr>
        <p:spPr>
          <a:xfrm>
            <a:off x="8696400" y="5072743"/>
            <a:ext cx="210457" cy="328480"/>
          </a:xfrm>
          <a:prstGeom prst="frame">
            <a:avLst>
              <a:gd name="adj1" fmla="val 2284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474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C0281-5049-3FA9-DC21-5616F1A7C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C858FD3-660F-235B-61A3-8D614F8AC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Key Findings</a:t>
            </a:r>
            <a:endParaRPr kumimoji="1"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75168A0-D5D8-1B19-01D5-FF040B311145}"/>
              </a:ext>
            </a:extLst>
          </p:cNvPr>
          <p:cNvSpPr txBox="1">
            <a:spLocks/>
          </p:cNvSpPr>
          <p:nvPr/>
        </p:nvSpPr>
        <p:spPr>
          <a:xfrm>
            <a:off x="672322" y="-307720"/>
            <a:ext cx="4645266" cy="991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bg1"/>
                </a:solidFill>
                <a:latin typeface="Avenir Blac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altLang="ko-KR" sz="1600" b="0" dirty="0">
                <a:solidFill>
                  <a:schemeClr val="bg2">
                    <a:lumMod val="90000"/>
                  </a:schemeClr>
                </a:solidFill>
                <a:latin typeface="Avenir Medium" panose="02000503020000020003" pitchFamily="2" charset="0"/>
              </a:rPr>
              <a:t>3.</a:t>
            </a:r>
            <a:r>
              <a:rPr lang="ko-KR" altLang="en-US" sz="1600" b="0" dirty="0">
                <a:solidFill>
                  <a:schemeClr val="bg2">
                    <a:lumMod val="90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" altLang="ko-KR" sz="1600" b="0" dirty="0">
                <a:solidFill>
                  <a:schemeClr val="bg2">
                    <a:lumMod val="90000"/>
                  </a:schemeClr>
                </a:solidFill>
                <a:latin typeface="Avenir Medium" panose="02000503020000020003" pitchFamily="2" charset="0"/>
              </a:rPr>
              <a:t>Data Analysis Results </a:t>
            </a:r>
            <a:endParaRPr lang="ko-KR" altLang="en-US" sz="1600" b="0" dirty="0">
              <a:solidFill>
                <a:schemeClr val="bg2">
                  <a:lumMod val="90000"/>
                </a:schemeClr>
              </a:solidFill>
              <a:latin typeface="Avenir Medium" panose="02000503020000020003" pitchFamily="2" charset="0"/>
            </a:endParaRP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9E13BB49-5970-0800-5D68-654C588267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72322" y="1568852"/>
            <a:ext cx="5477136" cy="3833995"/>
          </a:xfrm>
          <a:prstGeom prst="rect">
            <a:avLst/>
          </a:prstGeom>
        </p:spPr>
      </p:pic>
      <p:pic>
        <p:nvPicPr>
          <p:cNvPr id="6" name="내용 개체 틀 5" descr="텍스트, 스크린샷, 라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DE22615-BBE9-A7BB-E90B-6EA9551F2A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476" y="1999006"/>
            <a:ext cx="5181600" cy="3196966"/>
          </a:xfrm>
          <a:prstGeom prst="rect">
            <a:avLst/>
          </a:prstGeom>
        </p:spPr>
      </p:pic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913BC35-FE33-6496-C4F9-0BCC78A2F8E7}"/>
              </a:ext>
            </a:extLst>
          </p:cNvPr>
          <p:cNvSpPr/>
          <p:nvPr/>
        </p:nvSpPr>
        <p:spPr>
          <a:xfrm>
            <a:off x="1952980" y="1203897"/>
            <a:ext cx="2689357" cy="39013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Glutamate</a:t>
            </a:r>
            <a:r>
              <a:rPr kumimoji="1" lang="ko-KR" altLang="en-US" sz="1600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600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L-R</a:t>
            </a:r>
            <a:r>
              <a:rPr kumimoji="1" lang="ko-KR" altLang="en-US" sz="1600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600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pair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F4E2FDF-F0A3-AC4E-499B-E28DAD6CFA09}"/>
              </a:ext>
            </a:extLst>
          </p:cNvPr>
          <p:cNvSpPr/>
          <p:nvPr/>
        </p:nvSpPr>
        <p:spPr>
          <a:xfrm>
            <a:off x="7863085" y="1613168"/>
            <a:ext cx="2689357" cy="39013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GABA</a:t>
            </a:r>
            <a:r>
              <a:rPr kumimoji="1" lang="ko-KR" altLang="en-US" sz="1600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600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L-R</a:t>
            </a:r>
            <a:r>
              <a:rPr kumimoji="1" lang="ko-KR" altLang="en-US" sz="1600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600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pair</a:t>
            </a: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55B85EB-CA1D-111B-62FC-51DD79068CAB}"/>
              </a:ext>
            </a:extLst>
          </p:cNvPr>
          <p:cNvSpPr/>
          <p:nvPr/>
        </p:nvSpPr>
        <p:spPr>
          <a:xfrm>
            <a:off x="1483628" y="5643000"/>
            <a:ext cx="9224744" cy="458694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ko-KR" sz="1400" b="1" dirty="0">
                <a:solidFill>
                  <a:srgbClr val="00193A"/>
                </a:solidFill>
              </a:rPr>
              <a:t>Even when examining the left-right pair of Glutamate and GABA, we observed more outgoing signaling in the right hemisphere astrocytes.</a:t>
            </a:r>
            <a:endParaRPr lang="en" altLang="ko-KR" sz="1600" b="1" dirty="0">
              <a:solidFill>
                <a:srgbClr val="0019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888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40518-9470-B2D4-8999-E7EA33D12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650A26D-150F-0F7D-036B-949C2F13E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Significant Observations</a:t>
            </a:r>
            <a:endParaRPr kumimoji="1"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BEF45F6-0ECF-89C5-E289-540AD49C8A07}"/>
              </a:ext>
            </a:extLst>
          </p:cNvPr>
          <p:cNvSpPr txBox="1">
            <a:spLocks/>
          </p:cNvSpPr>
          <p:nvPr/>
        </p:nvSpPr>
        <p:spPr>
          <a:xfrm>
            <a:off x="672322" y="-307720"/>
            <a:ext cx="4645266" cy="991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bg1"/>
                </a:solidFill>
                <a:latin typeface="Avenir Blac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altLang="ko-KR" sz="1600" b="0" dirty="0">
                <a:solidFill>
                  <a:schemeClr val="bg2">
                    <a:lumMod val="90000"/>
                  </a:schemeClr>
                </a:solidFill>
                <a:latin typeface="Avenir Medium" panose="02000503020000020003" pitchFamily="2" charset="0"/>
              </a:rPr>
              <a:t>3.</a:t>
            </a:r>
            <a:r>
              <a:rPr lang="ko-KR" altLang="en-US" sz="1600" b="0" dirty="0">
                <a:solidFill>
                  <a:schemeClr val="bg2">
                    <a:lumMod val="90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" altLang="ko-KR" sz="1600" b="0" dirty="0">
                <a:solidFill>
                  <a:schemeClr val="bg2">
                    <a:lumMod val="90000"/>
                  </a:schemeClr>
                </a:solidFill>
                <a:latin typeface="Avenir Medium" panose="02000503020000020003" pitchFamily="2" charset="0"/>
              </a:rPr>
              <a:t>Data Analysis Results </a:t>
            </a:r>
            <a:endParaRPr lang="ko-KR" altLang="en-US" sz="1600" b="0" dirty="0">
              <a:solidFill>
                <a:schemeClr val="bg2">
                  <a:lumMod val="90000"/>
                </a:schemeClr>
              </a:solidFill>
              <a:latin typeface="Avenir Medium" panose="02000503020000020003" pitchFamily="2" charset="0"/>
            </a:endParaRPr>
          </a:p>
        </p:txBody>
      </p:sp>
      <p:pic>
        <p:nvPicPr>
          <p:cNvPr id="13" name="내용 개체 틀 12" descr="지도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F9781D9-6B93-1B31-9F8D-1DA8ECA213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64" y="2890905"/>
            <a:ext cx="2957053" cy="2098979"/>
          </a:xfrm>
        </p:spPr>
      </p:pic>
      <p:pic>
        <p:nvPicPr>
          <p:cNvPr id="14" name="내용 개체 틀 13" descr="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13FD1EF-C09A-7F68-C5CE-A425A9E221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" b="-2884"/>
          <a:stretch/>
        </p:blipFill>
        <p:spPr>
          <a:xfrm>
            <a:off x="1789664" y="1077982"/>
            <a:ext cx="3125438" cy="189408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A3593292-11C1-6950-41CC-E0D721E40053}"/>
              </a:ext>
            </a:extLst>
          </p:cNvPr>
          <p:cNvGrpSpPr/>
          <p:nvPr/>
        </p:nvGrpSpPr>
        <p:grpSpPr>
          <a:xfrm>
            <a:off x="5411236" y="1077982"/>
            <a:ext cx="4991100" cy="4124518"/>
            <a:chOff x="6096000" y="1031682"/>
            <a:chExt cx="4406880" cy="3704294"/>
          </a:xfrm>
        </p:grpSpPr>
        <p:pic>
          <p:nvPicPr>
            <p:cNvPr id="15" name="내용 개체 틀 18">
              <a:extLst>
                <a:ext uri="{FF2B5EF4-FFF2-40B4-BE49-F238E27FC236}">
                  <a16:creationId xmlns:a16="http://schemas.microsoft.com/office/drawing/2014/main" id="{31C05384-B429-9BD3-2D6B-D6B4143CF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5811" t="10994" r="5919" b="12962"/>
            <a:stretch/>
          </p:blipFill>
          <p:spPr>
            <a:xfrm>
              <a:off x="6096000" y="1031682"/>
              <a:ext cx="4406880" cy="3704294"/>
            </a:xfrm>
            <a:prstGeom prst="rect">
              <a:avLst/>
            </a:prstGeom>
          </p:spPr>
        </p:pic>
        <p:sp>
          <p:nvSpPr>
            <p:cNvPr id="16" name="액자 15">
              <a:extLst>
                <a:ext uri="{FF2B5EF4-FFF2-40B4-BE49-F238E27FC236}">
                  <a16:creationId xmlns:a16="http://schemas.microsoft.com/office/drawing/2014/main" id="{476542B4-4D63-835F-A7E0-5FBB5BE7847A}"/>
                </a:ext>
              </a:extLst>
            </p:cNvPr>
            <p:cNvSpPr/>
            <p:nvPr/>
          </p:nvSpPr>
          <p:spPr>
            <a:xfrm>
              <a:off x="6543047" y="1638948"/>
              <a:ext cx="210457" cy="674914"/>
            </a:xfrm>
            <a:prstGeom prst="frame">
              <a:avLst>
                <a:gd name="adj1" fmla="val 2284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액자 16">
              <a:extLst>
                <a:ext uri="{FF2B5EF4-FFF2-40B4-BE49-F238E27FC236}">
                  <a16:creationId xmlns:a16="http://schemas.microsoft.com/office/drawing/2014/main" id="{0B689484-962E-189F-D33C-EED4E14E163B}"/>
                </a:ext>
              </a:extLst>
            </p:cNvPr>
            <p:cNvSpPr/>
            <p:nvPr/>
          </p:nvSpPr>
          <p:spPr>
            <a:xfrm>
              <a:off x="8381449" y="1653462"/>
              <a:ext cx="210457" cy="674914"/>
            </a:xfrm>
            <a:prstGeom prst="frame">
              <a:avLst>
                <a:gd name="adj1" fmla="val 2284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5721C247-9533-83E5-A590-1D55DBE543AF}"/>
              </a:ext>
            </a:extLst>
          </p:cNvPr>
          <p:cNvSpPr/>
          <p:nvPr/>
        </p:nvSpPr>
        <p:spPr>
          <a:xfrm>
            <a:off x="1483628" y="5689300"/>
            <a:ext cx="9224744" cy="458694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ko-KR" sz="1400" b="1" dirty="0">
                <a:solidFill>
                  <a:srgbClr val="00193A"/>
                </a:solidFill>
              </a:rPr>
              <a:t>Despite sharing similar cell types and gene hotspots, differential cell interactions suggest potential functional variations in brain development and organization.</a:t>
            </a:r>
            <a:endParaRPr lang="en" altLang="ko-KR" sz="1600" b="1" dirty="0">
              <a:solidFill>
                <a:srgbClr val="0019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808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AD60A-5C9C-0C35-53C5-7959F19F3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D7BADF2-3139-9320-2DF1-44DBDBB35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Principal Conclusions</a:t>
            </a:r>
            <a:r>
              <a:rPr kumimoji="1" lang="ko-KR" altLang="en-US" dirty="0"/>
              <a:t> </a:t>
            </a:r>
            <a:r>
              <a:rPr kumimoji="1" lang="en-US" altLang="ko-KR" dirty="0"/>
              <a:t>&amp;</a:t>
            </a:r>
            <a:r>
              <a:rPr kumimoji="1" lang="ko-KR" altLang="en-US" dirty="0"/>
              <a:t> </a:t>
            </a:r>
            <a:r>
              <a:rPr kumimoji="1" lang="en-US" altLang="ko-KR" dirty="0"/>
              <a:t>Research Constraints</a:t>
            </a:r>
            <a:endParaRPr kumimoji="1"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31CEC93-E24A-A3BB-AA6F-35702D322666}"/>
              </a:ext>
            </a:extLst>
          </p:cNvPr>
          <p:cNvSpPr txBox="1">
            <a:spLocks/>
          </p:cNvSpPr>
          <p:nvPr/>
        </p:nvSpPr>
        <p:spPr>
          <a:xfrm>
            <a:off x="672322" y="-307720"/>
            <a:ext cx="4645266" cy="991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bg1"/>
                </a:solidFill>
                <a:latin typeface="Avenir Blac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altLang="ko-KR" sz="1600" b="0" dirty="0">
                <a:solidFill>
                  <a:schemeClr val="bg2">
                    <a:lumMod val="90000"/>
                  </a:schemeClr>
                </a:solidFill>
                <a:latin typeface="Avenir Medium" panose="02000503020000020003" pitchFamily="2" charset="0"/>
              </a:rPr>
              <a:t>4.</a:t>
            </a:r>
            <a:r>
              <a:rPr lang="ko-KR" altLang="en-US" sz="1600" b="0" dirty="0">
                <a:solidFill>
                  <a:schemeClr val="bg2">
                    <a:lumMod val="90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" altLang="ko-KR" sz="1600" b="0" dirty="0">
                <a:solidFill>
                  <a:schemeClr val="bg2">
                    <a:lumMod val="90000"/>
                  </a:schemeClr>
                </a:solidFill>
                <a:latin typeface="Avenir Medium" panose="02000503020000020003" pitchFamily="2" charset="0"/>
              </a:rPr>
              <a:t>Summary and Limitations </a:t>
            </a:r>
            <a:endParaRPr lang="ko-KR" altLang="en-US" sz="1600" b="0" dirty="0">
              <a:solidFill>
                <a:schemeClr val="bg2">
                  <a:lumMod val="90000"/>
                </a:schemeClr>
              </a:solidFill>
              <a:latin typeface="Avenir Medium" panose="02000503020000020003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A73FDB-6F90-7493-DA72-97C72EE57425}"/>
              </a:ext>
            </a:extLst>
          </p:cNvPr>
          <p:cNvSpPr txBox="1"/>
          <p:nvPr/>
        </p:nvSpPr>
        <p:spPr>
          <a:xfrm>
            <a:off x="2348377" y="1327552"/>
            <a:ext cx="803411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Tx/>
              <a:buAutoNum type="arabicPeriod"/>
            </a:pPr>
            <a:r>
              <a:rPr lang="en-US" altLang="ko-KR" sz="2000" b="1" dirty="0">
                <a:solidFill>
                  <a:srgbClr val="00193A"/>
                </a:solidFill>
              </a:rPr>
              <a:t>Cannot confirm if findings are directly translatable to human left-right brain differences </a:t>
            </a:r>
          </a:p>
          <a:p>
            <a:pPr marL="514350" indent="-514350">
              <a:buFontTx/>
              <a:buAutoNum type="arabicPeriod"/>
            </a:pPr>
            <a:endParaRPr lang="en-US" altLang="ko-KR" sz="2000" b="1" dirty="0">
              <a:solidFill>
                <a:srgbClr val="00193A"/>
              </a:solidFill>
            </a:endParaRPr>
          </a:p>
          <a:p>
            <a:pPr marL="514350" indent="-514350">
              <a:buFontTx/>
              <a:buAutoNum type="arabicPeriod"/>
            </a:pPr>
            <a:r>
              <a:rPr lang="en-US" altLang="ko-KR" sz="2000" b="1" dirty="0">
                <a:solidFill>
                  <a:srgbClr val="00193A"/>
                </a:solidFill>
              </a:rPr>
              <a:t>Single sample analysis limits generalizability; left-right distinction was arbitrarily defined </a:t>
            </a:r>
          </a:p>
          <a:p>
            <a:pPr marL="514350" indent="-514350">
              <a:buFontTx/>
              <a:buAutoNum type="arabicPeriod"/>
            </a:pPr>
            <a:endParaRPr lang="en-US" altLang="ko-KR" sz="2000" b="1" dirty="0">
              <a:solidFill>
                <a:srgbClr val="00193A"/>
              </a:solidFill>
            </a:endParaRPr>
          </a:p>
          <a:p>
            <a:pPr marL="514350" indent="-514350">
              <a:buFontTx/>
              <a:buAutoNum type="arabicPeriod"/>
            </a:pPr>
            <a:r>
              <a:rPr lang="en-US" altLang="ko-KR" sz="2000" b="1" dirty="0">
                <a:solidFill>
                  <a:srgbClr val="00193A"/>
                </a:solidFill>
              </a:rPr>
              <a:t>Differential gene expression (DEG) analysis not performed </a:t>
            </a:r>
          </a:p>
          <a:p>
            <a:pPr marL="514350" indent="-514350">
              <a:buFontTx/>
              <a:buAutoNum type="arabicPeriod"/>
            </a:pPr>
            <a:endParaRPr lang="en-US" altLang="ko-KR" sz="2000" b="1" dirty="0">
              <a:solidFill>
                <a:srgbClr val="00193A"/>
              </a:solidFill>
            </a:endParaRPr>
          </a:p>
          <a:p>
            <a:pPr marL="514350" indent="-514350">
              <a:buFontTx/>
              <a:buAutoNum type="arabicPeriod"/>
            </a:pPr>
            <a:r>
              <a:rPr lang="en-US" altLang="ko-KR" sz="2000" b="1" dirty="0">
                <a:solidFill>
                  <a:srgbClr val="00193A"/>
                </a:solidFill>
              </a:rPr>
              <a:t>Cell-cell interaction observed, but lack of clear evidence linking ligand-receptor interactions to developmental mechanisms </a:t>
            </a:r>
          </a:p>
          <a:p>
            <a:pPr marL="514350" indent="-514350">
              <a:buFontTx/>
              <a:buAutoNum type="arabicPeriod"/>
            </a:pPr>
            <a:endParaRPr lang="en-US" altLang="ko-KR" sz="2000" b="1" dirty="0">
              <a:solidFill>
                <a:srgbClr val="00193A"/>
              </a:solidFill>
            </a:endParaRPr>
          </a:p>
          <a:p>
            <a:pPr marL="514350" indent="-514350">
              <a:buFontTx/>
              <a:buAutoNum type="arabicPeriod"/>
            </a:pPr>
            <a:r>
              <a:rPr lang="en-US" altLang="ko-KR" sz="2000" b="1" dirty="0">
                <a:solidFill>
                  <a:srgbClr val="00193A"/>
                </a:solidFill>
              </a:rPr>
              <a:t>Extensive brain cell type diversity; insufficient time for manual cell type annotation</a:t>
            </a:r>
            <a:endParaRPr lang="ko-KR" altLang="en-US" sz="2000" b="1" dirty="0">
              <a:solidFill>
                <a:srgbClr val="0019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937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5B770959-036D-4188-B65D-B78A64451C09}"/>
              </a:ext>
            </a:extLst>
          </p:cNvPr>
          <p:cNvSpPr/>
          <p:nvPr/>
        </p:nvSpPr>
        <p:spPr>
          <a:xfrm>
            <a:off x="-1" y="4865062"/>
            <a:ext cx="12192000" cy="199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CD6546-6BA6-4C40-A860-4B322E828B8D}"/>
              </a:ext>
            </a:extLst>
          </p:cNvPr>
          <p:cNvSpPr/>
          <p:nvPr/>
        </p:nvSpPr>
        <p:spPr>
          <a:xfrm>
            <a:off x="-126613" y="-16769"/>
            <a:ext cx="12446001" cy="5312253"/>
          </a:xfrm>
          <a:prstGeom prst="rect">
            <a:avLst/>
          </a:prstGeom>
          <a:solidFill>
            <a:srgbClr val="00193A"/>
          </a:solidFill>
          <a:ln>
            <a:solidFill>
              <a:srgbClr val="0026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77E732B-0BF7-4C72-B7A5-5617CBC37A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107" y="1562516"/>
            <a:ext cx="9144000" cy="1452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Thank you. 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grpSp>
        <p:nvGrpSpPr>
          <p:cNvPr id="19" name="그룹 1003">
            <a:extLst>
              <a:ext uri="{FF2B5EF4-FFF2-40B4-BE49-F238E27FC236}">
                <a16:creationId xmlns:a16="http://schemas.microsoft.com/office/drawing/2014/main" id="{E12A3ED9-D11A-45D0-80CA-336ABB6A5E88}"/>
              </a:ext>
            </a:extLst>
          </p:cNvPr>
          <p:cNvGrpSpPr/>
          <p:nvPr/>
        </p:nvGrpSpPr>
        <p:grpSpPr>
          <a:xfrm>
            <a:off x="82973" y="6177299"/>
            <a:ext cx="1708930" cy="567266"/>
            <a:chOff x="28580491" y="19714590"/>
            <a:chExt cx="4483938" cy="1324047"/>
          </a:xfrm>
        </p:grpSpPr>
        <p:pic>
          <p:nvPicPr>
            <p:cNvPr id="20" name="Object 8">
              <a:extLst>
                <a:ext uri="{FF2B5EF4-FFF2-40B4-BE49-F238E27FC236}">
                  <a16:creationId xmlns:a16="http://schemas.microsoft.com/office/drawing/2014/main" id="{658E14BF-5932-4E39-A75F-38DD0241E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580491" y="19714590"/>
              <a:ext cx="4483938" cy="1324047"/>
            </a:xfrm>
            <a:prstGeom prst="rect">
              <a:avLst/>
            </a:prstGeom>
          </p:spPr>
        </p:pic>
      </p:grpSp>
      <p:sp>
        <p:nvSpPr>
          <p:cNvPr id="3" name="부제목 2">
            <a:extLst>
              <a:ext uri="{FF2B5EF4-FFF2-40B4-BE49-F238E27FC236}">
                <a16:creationId xmlns:a16="http://schemas.microsoft.com/office/drawing/2014/main" id="{BC451735-7598-406C-8251-DAB0B03C10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74667" y="6587085"/>
            <a:ext cx="3471333" cy="314960"/>
          </a:xfrm>
        </p:spPr>
        <p:txBody>
          <a:bodyPr>
            <a:normAutofit/>
          </a:bodyPr>
          <a:lstStyle/>
          <a:p>
            <a:r>
              <a:rPr lang="en-US" altLang="ko-KR" sz="1100" b="1" dirty="0" err="1">
                <a:solidFill>
                  <a:srgbClr val="002658"/>
                </a:solidFill>
              </a:rPr>
              <a:t>Hackaton</a:t>
            </a:r>
            <a:r>
              <a:rPr lang="en-US" altLang="ko-KR" sz="1100" b="1" dirty="0">
                <a:solidFill>
                  <a:srgbClr val="002658"/>
                </a:solidFill>
              </a:rPr>
              <a:t> 6</a:t>
            </a:r>
            <a:r>
              <a:rPr lang="ko-KR" altLang="en-US" sz="1100" b="1" dirty="0">
                <a:solidFill>
                  <a:srgbClr val="002658"/>
                </a:solidFill>
              </a:rPr>
              <a:t>조 </a:t>
            </a:r>
            <a:r>
              <a:rPr lang="en-US" altLang="ko-KR" sz="1100" b="1" dirty="0">
                <a:solidFill>
                  <a:srgbClr val="002658"/>
                </a:solidFill>
              </a:rPr>
              <a:t>–</a:t>
            </a:r>
            <a:r>
              <a:rPr lang="ko-KR" altLang="en-US" sz="1100" b="1" dirty="0">
                <a:solidFill>
                  <a:srgbClr val="002658"/>
                </a:solidFill>
              </a:rPr>
              <a:t> 김은채</a:t>
            </a:r>
            <a:r>
              <a:rPr lang="en-US" altLang="ko-KR" sz="1100" b="1" dirty="0">
                <a:solidFill>
                  <a:srgbClr val="002658"/>
                </a:solidFill>
              </a:rPr>
              <a:t>,</a:t>
            </a:r>
            <a:r>
              <a:rPr lang="ko-KR" altLang="en-US" sz="1100" b="1" dirty="0">
                <a:solidFill>
                  <a:srgbClr val="002658"/>
                </a:solidFill>
              </a:rPr>
              <a:t> 김형석</a:t>
            </a:r>
            <a:r>
              <a:rPr lang="en-US" altLang="ko-KR" sz="1100" b="1" dirty="0">
                <a:solidFill>
                  <a:srgbClr val="002658"/>
                </a:solidFill>
              </a:rPr>
              <a:t>,</a:t>
            </a:r>
            <a:r>
              <a:rPr lang="ko-KR" altLang="en-US" sz="1100" b="1" dirty="0">
                <a:solidFill>
                  <a:srgbClr val="002658"/>
                </a:solidFill>
              </a:rPr>
              <a:t> </a:t>
            </a:r>
            <a:r>
              <a:rPr lang="ko-KR" altLang="en-US" sz="1100" b="1" dirty="0" err="1">
                <a:solidFill>
                  <a:srgbClr val="002658"/>
                </a:solidFill>
              </a:rPr>
              <a:t>이제빈</a:t>
            </a:r>
            <a:endParaRPr lang="ko-KR" altLang="en-US" sz="1100" b="1" dirty="0">
              <a:solidFill>
                <a:srgbClr val="0026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240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C8E694A-FFBC-49E5-B64A-04908CECB9AA}"/>
              </a:ext>
            </a:extLst>
          </p:cNvPr>
          <p:cNvSpPr/>
          <p:nvPr/>
        </p:nvSpPr>
        <p:spPr>
          <a:xfrm>
            <a:off x="-112542" y="-16769"/>
            <a:ext cx="3177290" cy="6874769"/>
          </a:xfrm>
          <a:prstGeom prst="rect">
            <a:avLst/>
          </a:prstGeom>
          <a:solidFill>
            <a:srgbClr val="00183A"/>
          </a:solidFill>
          <a:ln>
            <a:solidFill>
              <a:srgbClr val="0026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D665A21-B591-4ED8-A4C4-380D983ED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78582"/>
            <a:ext cx="2226548" cy="991402"/>
          </a:xfrm>
        </p:spPr>
        <p:txBody>
          <a:bodyPr>
            <a:norm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94EE2E-6D60-C59A-778B-163747DB2383}"/>
              </a:ext>
            </a:extLst>
          </p:cNvPr>
          <p:cNvSpPr txBox="1"/>
          <p:nvPr/>
        </p:nvSpPr>
        <p:spPr>
          <a:xfrm>
            <a:off x="3949712" y="1204623"/>
            <a:ext cx="6658679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Tx/>
              <a:buAutoNum type="arabicPeriod"/>
            </a:pPr>
            <a:r>
              <a:rPr lang="en-US" altLang="ko-KR" sz="2000" b="1" dirty="0">
                <a:solidFill>
                  <a:srgbClr val="00193A"/>
                </a:solidFill>
              </a:rPr>
              <a:t>Hypotheses from Recent Literature</a:t>
            </a:r>
            <a:br>
              <a:rPr lang="en-US" altLang="ko-KR" b="1" dirty="0">
                <a:solidFill>
                  <a:srgbClr val="00193A"/>
                </a:solidFill>
              </a:rPr>
            </a:br>
            <a:r>
              <a:rPr lang="en-US" altLang="ko-KR" b="1" dirty="0">
                <a:solidFill>
                  <a:srgbClr val="00193A"/>
                </a:solidFill>
              </a:rPr>
              <a:t>- Emerging Research Directions Structural</a:t>
            </a:r>
          </a:p>
          <a:p>
            <a:pPr marL="514350" indent="-514350">
              <a:buFontTx/>
              <a:buAutoNum type="arabicPeriod"/>
            </a:pPr>
            <a:endParaRPr lang="en-US" altLang="ko-KR" sz="2000" b="1" dirty="0">
              <a:solidFill>
                <a:srgbClr val="00193A"/>
              </a:solidFill>
            </a:endParaRPr>
          </a:p>
          <a:p>
            <a:pPr marL="514350" indent="-514350">
              <a:buFontTx/>
              <a:buAutoNum type="arabicPeriod"/>
            </a:pPr>
            <a:r>
              <a:rPr lang="en-US" altLang="ko-KR" sz="2000" b="1" dirty="0">
                <a:solidFill>
                  <a:srgbClr val="00193A"/>
                </a:solidFill>
              </a:rPr>
              <a:t>Overview of Mouse Brain</a:t>
            </a:r>
            <a:br>
              <a:rPr lang="en-US" altLang="ko-KR" sz="1800" b="1" dirty="0">
                <a:solidFill>
                  <a:srgbClr val="00193A"/>
                </a:solidFill>
              </a:rPr>
            </a:br>
            <a:r>
              <a:rPr lang="en-US" altLang="ko-KR" sz="1600" b="1" dirty="0">
                <a:solidFill>
                  <a:srgbClr val="00193A"/>
                </a:solidFill>
              </a:rPr>
              <a:t>-</a:t>
            </a:r>
            <a:r>
              <a:rPr lang="ko-KR" altLang="en-US" sz="1600" b="1" dirty="0">
                <a:solidFill>
                  <a:srgbClr val="00193A"/>
                </a:solidFill>
              </a:rPr>
              <a:t> </a:t>
            </a:r>
            <a:r>
              <a:rPr lang="en-US" altLang="ko-KR" sz="1600" b="1" dirty="0">
                <a:solidFill>
                  <a:srgbClr val="00193A"/>
                </a:solidFill>
              </a:rPr>
              <a:t>Anatomical Insights</a:t>
            </a:r>
            <a:br>
              <a:rPr lang="en-US" altLang="ko-KR" sz="1600" b="1" dirty="0">
                <a:solidFill>
                  <a:srgbClr val="00193A"/>
                </a:solidFill>
              </a:rPr>
            </a:br>
            <a:r>
              <a:rPr lang="en-US" altLang="ko-KR" sz="1600" b="1" dirty="0">
                <a:solidFill>
                  <a:srgbClr val="00193A"/>
                </a:solidFill>
              </a:rPr>
              <a:t>-</a:t>
            </a:r>
            <a:r>
              <a:rPr lang="ko-KR" altLang="en-US" sz="1600" b="1" dirty="0">
                <a:solidFill>
                  <a:srgbClr val="00193A"/>
                </a:solidFill>
              </a:rPr>
              <a:t> </a:t>
            </a:r>
            <a:r>
              <a:rPr lang="en-US" altLang="ko-KR" sz="1600" b="1" dirty="0">
                <a:solidFill>
                  <a:srgbClr val="00193A"/>
                </a:solidFill>
              </a:rPr>
              <a:t>Neuronal Composition and Cellular Diversity</a:t>
            </a:r>
            <a:br>
              <a:rPr lang="en-US" altLang="ko-KR" sz="1800" b="1" dirty="0">
                <a:solidFill>
                  <a:srgbClr val="00193A"/>
                </a:solidFill>
              </a:rPr>
            </a:br>
            <a:endParaRPr lang="en-US" altLang="ko-KR" sz="1600" b="1" dirty="0">
              <a:solidFill>
                <a:srgbClr val="00193A"/>
              </a:solidFill>
            </a:endParaRPr>
          </a:p>
          <a:p>
            <a:pPr marL="514350" indent="-514350">
              <a:buAutoNum type="arabicPeriod"/>
            </a:pPr>
            <a:r>
              <a:rPr lang="en-US" altLang="ko-KR" sz="2000" b="1" dirty="0">
                <a:solidFill>
                  <a:srgbClr val="00193A"/>
                </a:solidFill>
              </a:rPr>
              <a:t>Data Analysis Results </a:t>
            </a:r>
            <a:br>
              <a:rPr lang="en-US" altLang="ko-KR" sz="1800" b="1" dirty="0">
                <a:solidFill>
                  <a:srgbClr val="00193A"/>
                </a:solidFill>
              </a:rPr>
            </a:br>
            <a:r>
              <a:rPr lang="en-US" altLang="ko-KR" sz="1600" b="1" dirty="0">
                <a:solidFill>
                  <a:srgbClr val="00193A"/>
                </a:solidFill>
              </a:rPr>
              <a:t>-</a:t>
            </a:r>
            <a:r>
              <a:rPr lang="ko-KR" altLang="en-US" sz="1600" b="1" dirty="0">
                <a:solidFill>
                  <a:srgbClr val="00193A"/>
                </a:solidFill>
              </a:rPr>
              <a:t> </a:t>
            </a:r>
            <a:r>
              <a:rPr lang="en-US" altLang="ko-KR" sz="1600" b="1" dirty="0">
                <a:solidFill>
                  <a:srgbClr val="00193A"/>
                </a:solidFill>
              </a:rPr>
              <a:t>Key Findings</a:t>
            </a:r>
            <a:br>
              <a:rPr lang="en-US" altLang="ko-KR" sz="1600" b="1" dirty="0">
                <a:solidFill>
                  <a:srgbClr val="00193A"/>
                </a:solidFill>
              </a:rPr>
            </a:br>
            <a:r>
              <a:rPr lang="en-US" altLang="ko-KR" sz="1600" b="1" dirty="0">
                <a:solidFill>
                  <a:srgbClr val="00193A"/>
                </a:solidFill>
              </a:rPr>
              <a:t>-</a:t>
            </a:r>
            <a:r>
              <a:rPr lang="ko-KR" altLang="en-US" sz="1600" b="1" dirty="0">
                <a:solidFill>
                  <a:srgbClr val="00193A"/>
                </a:solidFill>
              </a:rPr>
              <a:t> </a:t>
            </a:r>
            <a:r>
              <a:rPr lang="en-US" altLang="ko-KR" sz="1600" b="1" dirty="0">
                <a:solidFill>
                  <a:srgbClr val="00193A"/>
                </a:solidFill>
              </a:rPr>
              <a:t>Significant Observations</a:t>
            </a:r>
            <a:br>
              <a:rPr lang="en-US" altLang="ko-KR" sz="1600" b="1" dirty="0">
                <a:solidFill>
                  <a:srgbClr val="00193A"/>
                </a:solidFill>
              </a:rPr>
            </a:br>
            <a:endParaRPr lang="en-US" altLang="ko-KR" sz="1600" b="1" dirty="0">
              <a:solidFill>
                <a:srgbClr val="00193A"/>
              </a:solidFill>
            </a:endParaRPr>
          </a:p>
          <a:p>
            <a:pPr marL="514350" indent="-514350">
              <a:buAutoNum type="arabicPeriod"/>
            </a:pPr>
            <a:r>
              <a:rPr lang="en-US" altLang="ko-KR" sz="2000" b="1" dirty="0">
                <a:solidFill>
                  <a:srgbClr val="00193A"/>
                </a:solidFill>
              </a:rPr>
              <a:t>Summary and Limitations </a:t>
            </a:r>
            <a:br>
              <a:rPr lang="en-US" altLang="ko-KR" sz="1800" b="1" dirty="0">
                <a:solidFill>
                  <a:srgbClr val="00193A"/>
                </a:solidFill>
              </a:rPr>
            </a:br>
            <a:r>
              <a:rPr lang="en-US" altLang="ko-KR" sz="1600" b="1" dirty="0">
                <a:solidFill>
                  <a:srgbClr val="00193A"/>
                </a:solidFill>
              </a:rPr>
              <a:t>-</a:t>
            </a:r>
            <a:r>
              <a:rPr lang="ko-KR" altLang="en-US" sz="1600" b="1" dirty="0">
                <a:solidFill>
                  <a:srgbClr val="00193A"/>
                </a:solidFill>
              </a:rPr>
              <a:t> </a:t>
            </a:r>
            <a:r>
              <a:rPr lang="en-US" altLang="ko-KR" sz="1600" b="1" dirty="0">
                <a:solidFill>
                  <a:srgbClr val="00193A"/>
                </a:solidFill>
              </a:rPr>
              <a:t>Principal Conclusions</a:t>
            </a:r>
            <a:br>
              <a:rPr lang="en-US" altLang="ko-KR" sz="1600" b="1" dirty="0">
                <a:solidFill>
                  <a:srgbClr val="00193A"/>
                </a:solidFill>
              </a:rPr>
            </a:br>
            <a:r>
              <a:rPr lang="en-US" altLang="ko-KR" sz="1600" b="1" dirty="0">
                <a:solidFill>
                  <a:srgbClr val="00193A"/>
                </a:solidFill>
              </a:rPr>
              <a:t>-</a:t>
            </a:r>
            <a:r>
              <a:rPr lang="ko-KR" altLang="en-US" sz="1600" b="1" dirty="0">
                <a:solidFill>
                  <a:srgbClr val="00193A"/>
                </a:solidFill>
              </a:rPr>
              <a:t> </a:t>
            </a:r>
            <a:r>
              <a:rPr lang="en-US" altLang="ko-KR" sz="1600" b="1" dirty="0">
                <a:solidFill>
                  <a:srgbClr val="00193A"/>
                </a:solidFill>
              </a:rPr>
              <a:t>Research Constraints</a:t>
            </a:r>
            <a:br>
              <a:rPr lang="en-US" altLang="ko-KR" sz="1600" b="1" dirty="0">
                <a:solidFill>
                  <a:srgbClr val="00193A"/>
                </a:solidFill>
              </a:rPr>
            </a:br>
            <a:endParaRPr lang="en-US" altLang="ko-KR" sz="1600" b="1" dirty="0">
              <a:solidFill>
                <a:srgbClr val="00193A"/>
              </a:solidFill>
            </a:endParaRPr>
          </a:p>
          <a:p>
            <a:pPr marL="514350" indent="-514350">
              <a:buAutoNum type="arabicPeriod"/>
            </a:pPr>
            <a:r>
              <a:rPr lang="en-US" altLang="ko-KR" sz="2000" b="1" dirty="0">
                <a:solidFill>
                  <a:srgbClr val="00193A"/>
                </a:solidFill>
              </a:rPr>
              <a:t>Q&amp;A Session</a:t>
            </a:r>
            <a:endParaRPr lang="ko-KR" altLang="en-US" sz="2000" b="1" dirty="0">
              <a:solidFill>
                <a:srgbClr val="0019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051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58D5D-567C-7458-BAB7-13EEAF064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61000FB-962F-5DB3-3405-7455D4375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R" dirty="0"/>
              <a:t>Emerging Research Directions Structural</a:t>
            </a:r>
            <a:endParaRPr kumimoji="1"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CF17B65-C199-AD0D-CAA1-06FFDFC6A3AB}"/>
              </a:ext>
            </a:extLst>
          </p:cNvPr>
          <p:cNvSpPr txBox="1">
            <a:spLocks/>
          </p:cNvSpPr>
          <p:nvPr/>
        </p:nvSpPr>
        <p:spPr>
          <a:xfrm>
            <a:off x="672322" y="-307720"/>
            <a:ext cx="4645266" cy="991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bg1"/>
                </a:solidFill>
                <a:latin typeface="Avenir Blac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altLang="ko-KR" sz="1600" b="0" dirty="0">
                <a:solidFill>
                  <a:schemeClr val="bg2">
                    <a:lumMod val="90000"/>
                  </a:schemeClr>
                </a:solidFill>
                <a:latin typeface="Avenir Medium" panose="02000503020000020003" pitchFamily="2" charset="0"/>
              </a:rPr>
              <a:t>1.</a:t>
            </a:r>
            <a:r>
              <a:rPr lang="ko-KR" altLang="en-US" sz="1600" b="0" dirty="0">
                <a:solidFill>
                  <a:schemeClr val="bg2">
                    <a:lumMod val="90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-US" altLang="ko-KR" sz="1600" b="0" dirty="0">
                <a:solidFill>
                  <a:schemeClr val="bg2">
                    <a:lumMod val="90000"/>
                  </a:schemeClr>
                </a:solidFill>
                <a:latin typeface="Avenir Medium" panose="02000503020000020003" pitchFamily="2" charset="0"/>
              </a:rPr>
              <a:t>Hypotheses from Recent Literature</a:t>
            </a:r>
            <a:endParaRPr lang="ko-KR" altLang="en-US" sz="1600" b="0" dirty="0">
              <a:solidFill>
                <a:schemeClr val="bg2">
                  <a:lumMod val="90000"/>
                </a:schemeClr>
              </a:solidFill>
              <a:latin typeface="Avenir Medium" panose="02000503020000020003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DD50B3-1EC1-D4D7-32FD-1E5E5BD85243}"/>
              </a:ext>
            </a:extLst>
          </p:cNvPr>
          <p:cNvSpPr txBox="1"/>
          <p:nvPr/>
        </p:nvSpPr>
        <p:spPr>
          <a:xfrm>
            <a:off x="2909917" y="2781327"/>
            <a:ext cx="66586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>
              <a:solidFill>
                <a:srgbClr val="00193A"/>
              </a:solidFill>
            </a:endParaRPr>
          </a:p>
          <a:p>
            <a:pPr marL="514350" indent="-514350">
              <a:buFontTx/>
              <a:buAutoNum type="arabicPeriod"/>
            </a:pPr>
            <a:endParaRPr lang="en-US" altLang="ko-KR" sz="2000" b="1" dirty="0">
              <a:solidFill>
                <a:srgbClr val="00193A"/>
              </a:solidFill>
            </a:endParaRPr>
          </a:p>
          <a:p>
            <a:r>
              <a:rPr lang="en-US" altLang="ko-KR" sz="2000" b="1" dirty="0">
                <a:solidFill>
                  <a:srgbClr val="00193A"/>
                </a:solidFill>
              </a:rPr>
              <a:t>2.</a:t>
            </a:r>
            <a:r>
              <a:rPr lang="ko-KR" altLang="en-US" sz="2000" b="1" dirty="0">
                <a:solidFill>
                  <a:srgbClr val="00193A"/>
                </a:solidFill>
              </a:rPr>
              <a:t> </a:t>
            </a:r>
            <a:r>
              <a:rPr lang="en-US" altLang="ko-KR" sz="2000" b="1" dirty="0">
                <a:solidFill>
                  <a:srgbClr val="00193A"/>
                </a:solidFill>
              </a:rPr>
              <a:t>Human brain Stereo seq data with disease</a:t>
            </a:r>
            <a:endParaRPr lang="ko-KR" altLang="en-US" sz="2000" b="1" dirty="0">
              <a:solidFill>
                <a:srgbClr val="00193A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576912-C547-F94C-2C78-EC25370C4831}"/>
              </a:ext>
            </a:extLst>
          </p:cNvPr>
          <p:cNvSpPr txBox="1"/>
          <p:nvPr/>
        </p:nvSpPr>
        <p:spPr>
          <a:xfrm>
            <a:off x="2994955" y="2207360"/>
            <a:ext cx="66586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193A"/>
                </a:solidFill>
              </a:rPr>
              <a:t>1.</a:t>
            </a:r>
            <a:r>
              <a:rPr lang="ko-KR" altLang="en-US" sz="2000" b="1" dirty="0">
                <a:solidFill>
                  <a:srgbClr val="00193A"/>
                </a:solidFill>
              </a:rPr>
              <a:t> </a:t>
            </a:r>
            <a:r>
              <a:rPr lang="en-US" altLang="ko-KR" sz="2000" b="1" dirty="0" err="1">
                <a:solidFill>
                  <a:srgbClr val="00193A"/>
                </a:solidFill>
              </a:rPr>
              <a:t>Visium</a:t>
            </a:r>
            <a:r>
              <a:rPr lang="en-US" altLang="ko-KR" sz="2000" b="1" dirty="0">
                <a:solidFill>
                  <a:srgbClr val="00193A"/>
                </a:solidFill>
              </a:rPr>
              <a:t> HD Data vs Stereo seq Data</a:t>
            </a:r>
          </a:p>
          <a:p>
            <a:pPr marL="514350" indent="-514350">
              <a:buFontTx/>
              <a:buAutoNum type="arabicPeriod"/>
            </a:pPr>
            <a:endParaRPr lang="en-US" altLang="ko-KR" sz="2000" b="1" dirty="0">
              <a:solidFill>
                <a:srgbClr val="00193A"/>
              </a:solidFill>
            </a:endParaRPr>
          </a:p>
          <a:p>
            <a:pPr marL="514350" indent="-514350">
              <a:buFontTx/>
              <a:buAutoNum type="arabicPeriod"/>
            </a:pPr>
            <a:endParaRPr lang="en-US" altLang="ko-KR" sz="2000" b="1" dirty="0">
              <a:solidFill>
                <a:srgbClr val="00193A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4D329-CAFC-B2F3-C793-E88ACC8981E3}"/>
              </a:ext>
            </a:extLst>
          </p:cNvPr>
          <p:cNvSpPr txBox="1"/>
          <p:nvPr/>
        </p:nvSpPr>
        <p:spPr>
          <a:xfrm>
            <a:off x="2083262" y="4640736"/>
            <a:ext cx="7201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193A"/>
                </a:solidFill>
              </a:rPr>
              <a:t>초기 분석을 위한 환경 세팅 어려움</a:t>
            </a:r>
            <a:br>
              <a:rPr lang="en-US" altLang="ko-KR" sz="2000" b="1" dirty="0">
                <a:solidFill>
                  <a:srgbClr val="00193A"/>
                </a:solidFill>
              </a:rPr>
            </a:br>
            <a:r>
              <a:rPr lang="ko-KR" altLang="en-US" sz="2000" b="1" dirty="0">
                <a:solidFill>
                  <a:srgbClr val="00193A"/>
                </a:solidFill>
              </a:rPr>
              <a:t>새로운 데이터 셋에 대한 이해와 데이터 구조 파악 시간 ⬆️</a:t>
            </a:r>
          </a:p>
        </p:txBody>
      </p:sp>
      <p:sp>
        <p:nvSpPr>
          <p:cNvPr id="11" name="아래쪽 화살표[D] 10">
            <a:extLst>
              <a:ext uri="{FF2B5EF4-FFF2-40B4-BE49-F238E27FC236}">
                <a16:creationId xmlns:a16="http://schemas.microsoft.com/office/drawing/2014/main" id="{8587F6AC-6769-C74B-4209-93C5731F48A3}"/>
              </a:ext>
            </a:extLst>
          </p:cNvPr>
          <p:cNvSpPr/>
          <p:nvPr/>
        </p:nvSpPr>
        <p:spPr>
          <a:xfrm>
            <a:off x="4968658" y="3044174"/>
            <a:ext cx="1127342" cy="1490597"/>
          </a:xfrm>
          <a:prstGeom prst="downArrow">
            <a:avLst/>
          </a:prstGeom>
          <a:solidFill>
            <a:srgbClr val="FF7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61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10" grpId="0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6CCA8-8A0B-426F-D15D-C231248DE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C68DA18-DB60-BCD9-2C3E-2D3C38ADB594}"/>
              </a:ext>
            </a:extLst>
          </p:cNvPr>
          <p:cNvSpPr/>
          <p:nvPr/>
        </p:nvSpPr>
        <p:spPr>
          <a:xfrm>
            <a:off x="1456324" y="5802766"/>
            <a:ext cx="9279351" cy="604505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ko-KR" b="1" dirty="0">
                <a:solidFill>
                  <a:srgbClr val="00193A"/>
                </a:solidFill>
              </a:rPr>
              <a:t>How do spatial asymmetries and cell-cell interactions in the brain </a:t>
            </a:r>
            <a:br>
              <a:rPr lang="en" altLang="ko-KR" b="1" dirty="0">
                <a:solidFill>
                  <a:srgbClr val="00193A"/>
                </a:solidFill>
              </a:rPr>
            </a:br>
            <a:r>
              <a:rPr lang="en" altLang="ko-KR" b="1" dirty="0">
                <a:solidFill>
                  <a:srgbClr val="00193A"/>
                </a:solidFill>
              </a:rPr>
              <a:t>influence cellular functions?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2125AEE-4007-2185-1AD2-6FFFDF01E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R" dirty="0"/>
              <a:t>Emerging Research Directions Structural</a:t>
            </a:r>
            <a:endParaRPr kumimoji="1"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F437E16-ED2C-A3C7-E417-A4116452F3DA}"/>
              </a:ext>
            </a:extLst>
          </p:cNvPr>
          <p:cNvSpPr txBox="1">
            <a:spLocks/>
          </p:cNvSpPr>
          <p:nvPr/>
        </p:nvSpPr>
        <p:spPr>
          <a:xfrm>
            <a:off x="672322" y="-307720"/>
            <a:ext cx="4645266" cy="991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bg1"/>
                </a:solidFill>
                <a:latin typeface="Avenir Blac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altLang="ko-KR" sz="1600" b="0" dirty="0">
                <a:solidFill>
                  <a:schemeClr val="bg2">
                    <a:lumMod val="90000"/>
                  </a:schemeClr>
                </a:solidFill>
                <a:latin typeface="Avenir Medium" panose="02000503020000020003" pitchFamily="2" charset="0"/>
              </a:rPr>
              <a:t>1.</a:t>
            </a:r>
            <a:r>
              <a:rPr lang="ko-KR" altLang="en-US" sz="1600" b="0" dirty="0">
                <a:solidFill>
                  <a:schemeClr val="bg2">
                    <a:lumMod val="90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-US" altLang="ko-KR" sz="1600" b="0" dirty="0">
                <a:solidFill>
                  <a:schemeClr val="bg2">
                    <a:lumMod val="90000"/>
                  </a:schemeClr>
                </a:solidFill>
                <a:latin typeface="Avenir Medium" panose="02000503020000020003" pitchFamily="2" charset="0"/>
              </a:rPr>
              <a:t>Hypotheses from Recent Literature</a:t>
            </a:r>
            <a:endParaRPr lang="ko-KR" altLang="en-US" sz="1600" b="0" dirty="0">
              <a:solidFill>
                <a:schemeClr val="bg2">
                  <a:lumMod val="90000"/>
                </a:schemeClr>
              </a:solidFill>
              <a:latin typeface="Avenir Medium" panose="02000503020000020003" pitchFamily="2" charset="0"/>
            </a:endParaRPr>
          </a:p>
        </p:txBody>
      </p:sp>
      <p:pic>
        <p:nvPicPr>
          <p:cNvPr id="3" name="그림 2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52D95C1-B972-622F-F392-D3B80564A0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03" y="1683737"/>
            <a:ext cx="6637538" cy="35271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16D7ABB-5BAE-D047-E805-38901F079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2213" y="1175152"/>
            <a:ext cx="4066509" cy="4544365"/>
          </a:xfrm>
          <a:prstGeom prst="rect">
            <a:avLst/>
          </a:prstGeom>
        </p:spPr>
      </p:pic>
      <p:pic>
        <p:nvPicPr>
          <p:cNvPr id="8" name="그림 7" descr="텍스트, 스크린샷, 폰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679613C-E879-AB76-CB59-26A5CF455F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37" y="1532341"/>
            <a:ext cx="5962354" cy="382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8169F79E-D9E7-A8A2-85D9-AFF23BB666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443" y="1032324"/>
            <a:ext cx="3451670" cy="2498596"/>
          </a:xfr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A1B38891-6E20-093C-C44A-D7F1BDF89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Anatomical insight</a:t>
            </a:r>
            <a:endParaRPr kumimoji="1"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F6D18B2-B0E1-0C6B-5E0C-174E44D40ADE}"/>
              </a:ext>
            </a:extLst>
          </p:cNvPr>
          <p:cNvSpPr txBox="1">
            <a:spLocks/>
          </p:cNvSpPr>
          <p:nvPr/>
        </p:nvSpPr>
        <p:spPr>
          <a:xfrm>
            <a:off x="672322" y="-307720"/>
            <a:ext cx="4645266" cy="991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bg1"/>
                </a:solidFill>
                <a:latin typeface="Avenir Blac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altLang="ko-KR" sz="1600" b="0" dirty="0">
                <a:solidFill>
                  <a:schemeClr val="bg2">
                    <a:lumMod val="90000"/>
                  </a:schemeClr>
                </a:solidFill>
                <a:latin typeface="Avenir Medium" panose="02000503020000020003" pitchFamily="2" charset="0"/>
              </a:rPr>
              <a:t>2.</a:t>
            </a:r>
            <a:r>
              <a:rPr lang="ko-KR" altLang="en-US" sz="1600" b="0" dirty="0">
                <a:solidFill>
                  <a:schemeClr val="bg2">
                    <a:lumMod val="90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-US" altLang="ko-KR" sz="1600" b="0" dirty="0">
                <a:solidFill>
                  <a:schemeClr val="bg2">
                    <a:lumMod val="90000"/>
                  </a:schemeClr>
                </a:solidFill>
                <a:latin typeface="Avenir Medium" panose="02000503020000020003" pitchFamily="2" charset="0"/>
              </a:rPr>
              <a:t>Structural Overview of Mouse Brain</a:t>
            </a:r>
            <a:endParaRPr lang="ko-KR" altLang="en-US" sz="1600" b="0" dirty="0">
              <a:solidFill>
                <a:schemeClr val="bg2">
                  <a:lumMod val="90000"/>
                </a:schemeClr>
              </a:solidFill>
              <a:latin typeface="Avenir Medium" panose="02000503020000020003" pitchFamily="2" charset="0"/>
            </a:endParaRPr>
          </a:p>
        </p:txBody>
      </p:sp>
      <p:pic>
        <p:nvPicPr>
          <p:cNvPr id="14" name="내용 개체 틀 13" descr="포유류, 설치류, 쥐, 쥣과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D2106F2-1AA1-C2B2-42A5-9704A0FAB4A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87" y="1290477"/>
            <a:ext cx="2879113" cy="1906171"/>
          </a:xfrm>
          <a:prstGeom prst="rect">
            <a:avLst/>
          </a:prstGeom>
        </p:spPr>
      </p:pic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12E38A6D-A005-1493-D7F4-DFE1D388537F}"/>
              </a:ext>
            </a:extLst>
          </p:cNvPr>
          <p:cNvSpPr/>
          <p:nvPr/>
        </p:nvSpPr>
        <p:spPr>
          <a:xfrm>
            <a:off x="0" y="1290477"/>
            <a:ext cx="4645267" cy="227226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Mouse brain Stereo seq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rgbClr val="00193A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Plane of body </a:t>
            </a:r>
            <a:br>
              <a:rPr kumimoji="1" lang="en-US" altLang="ko-KR" sz="2000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kumimoji="1" lang="en-US" altLang="ko-KR" sz="2000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kumimoji="1" lang="ko-KR" altLang="en-US" sz="2000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Coronal plane</a:t>
            </a:r>
            <a:br>
              <a:rPr kumimoji="1" lang="en-US" altLang="ko-KR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kumimoji="1" lang="en-US" altLang="ko-KR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kumimoji="1" lang="ko-KR" altLang="en-US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Sagittal plane</a:t>
            </a:r>
            <a:br>
              <a:rPr kumimoji="1" lang="en-US" altLang="ko-KR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kumimoji="1" lang="en-US" altLang="ko-KR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kumimoji="1" lang="ko-KR" altLang="en-US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Horizontal plane</a:t>
            </a:r>
          </a:p>
          <a:p>
            <a:pPr marL="342900" indent="-342900" algn="ctr">
              <a:buAutoNum type="arabicPeriod"/>
            </a:pPr>
            <a:endParaRPr kumimoji="1" lang="en-US" altLang="ko-KR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/>
            <a:endParaRPr kumimoji="1" lang="ko-KR" altLang="en-US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50CE3FD-F21B-8DF0-A46A-0B186EEC2C3C}"/>
              </a:ext>
            </a:extLst>
          </p:cNvPr>
          <p:cNvGrpSpPr/>
          <p:nvPr/>
        </p:nvGrpSpPr>
        <p:grpSpPr>
          <a:xfrm>
            <a:off x="1327859" y="3927412"/>
            <a:ext cx="2879113" cy="2533937"/>
            <a:chOff x="1327859" y="3927412"/>
            <a:chExt cx="2879113" cy="2533937"/>
          </a:xfrm>
        </p:grpSpPr>
        <p:pic>
          <p:nvPicPr>
            <p:cNvPr id="18" name="그림 17" descr="스크린샷, 디자인, 패턴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42ADE0F3-D94C-2E7D-7B83-F354AFE71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4867"/>
            <a:stretch/>
          </p:blipFill>
          <p:spPr>
            <a:xfrm>
              <a:off x="1327859" y="3927412"/>
              <a:ext cx="2879113" cy="2533937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C6155EF-8822-C7F9-15C5-E956D7869636}"/>
                </a:ext>
              </a:extLst>
            </p:cNvPr>
            <p:cNvSpPr/>
            <p:nvPr/>
          </p:nvSpPr>
          <p:spPr>
            <a:xfrm>
              <a:off x="1327859" y="4093697"/>
              <a:ext cx="388399" cy="3516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324AE67-DC37-69B6-2051-AD380C7E6DFA}"/>
                </a:ext>
              </a:extLst>
            </p:cNvPr>
            <p:cNvSpPr/>
            <p:nvPr/>
          </p:nvSpPr>
          <p:spPr>
            <a:xfrm>
              <a:off x="1327859" y="6091155"/>
              <a:ext cx="388399" cy="3516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965506C-DCDF-B9A0-33AE-5A582C434EC2}"/>
              </a:ext>
            </a:extLst>
          </p:cNvPr>
          <p:cNvGrpSpPr/>
          <p:nvPr/>
        </p:nvGrpSpPr>
        <p:grpSpPr>
          <a:xfrm>
            <a:off x="4559774" y="4093697"/>
            <a:ext cx="3055801" cy="2214804"/>
            <a:chOff x="4559774" y="4093697"/>
            <a:chExt cx="3055801" cy="2214804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4BCAE40-2CDF-FF94-C97F-F500624A3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455" b="-1"/>
            <a:stretch/>
          </p:blipFill>
          <p:spPr>
            <a:xfrm>
              <a:off x="4576424" y="4093697"/>
              <a:ext cx="3039151" cy="2173305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7881BD0-D463-6FFB-E294-2B891E957413}"/>
                </a:ext>
              </a:extLst>
            </p:cNvPr>
            <p:cNvSpPr/>
            <p:nvPr/>
          </p:nvSpPr>
          <p:spPr>
            <a:xfrm>
              <a:off x="4559774" y="4093697"/>
              <a:ext cx="388399" cy="3516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F9C90FC-4FC2-2DFE-902D-4855CBEDC5C5}"/>
                </a:ext>
              </a:extLst>
            </p:cNvPr>
            <p:cNvSpPr/>
            <p:nvPr/>
          </p:nvSpPr>
          <p:spPr>
            <a:xfrm>
              <a:off x="4578758" y="5956807"/>
              <a:ext cx="527814" cy="3516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2CBC364-19C2-6B35-FBF6-A2FCA75D2314}"/>
              </a:ext>
            </a:extLst>
          </p:cNvPr>
          <p:cNvGrpSpPr/>
          <p:nvPr/>
        </p:nvGrpSpPr>
        <p:grpSpPr>
          <a:xfrm>
            <a:off x="7966044" y="3765407"/>
            <a:ext cx="3092296" cy="2786500"/>
            <a:chOff x="7966044" y="3765407"/>
            <a:chExt cx="3092296" cy="278650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7F3ECF8-ED40-CFEB-D26A-682FDDD24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251" b="28114"/>
            <a:stretch/>
          </p:blipFill>
          <p:spPr>
            <a:xfrm>
              <a:off x="7985028" y="3765407"/>
              <a:ext cx="2879113" cy="2786500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B6F82E3-BA15-56C1-DC5E-53B6E1D8CD77}"/>
                </a:ext>
              </a:extLst>
            </p:cNvPr>
            <p:cNvSpPr/>
            <p:nvPr/>
          </p:nvSpPr>
          <p:spPr>
            <a:xfrm>
              <a:off x="7966044" y="3765407"/>
              <a:ext cx="388399" cy="3516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33199A8-CB25-6D7F-2BCD-9D9FE50FDDC1}"/>
                </a:ext>
              </a:extLst>
            </p:cNvPr>
            <p:cNvSpPr/>
            <p:nvPr/>
          </p:nvSpPr>
          <p:spPr>
            <a:xfrm>
              <a:off x="7985027" y="5795028"/>
              <a:ext cx="455588" cy="3516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6C5FD85-37CE-3417-C72B-1A8B99AA0475}"/>
                </a:ext>
              </a:extLst>
            </p:cNvPr>
            <p:cNvSpPr/>
            <p:nvPr/>
          </p:nvSpPr>
          <p:spPr>
            <a:xfrm>
              <a:off x="10669941" y="4480629"/>
              <a:ext cx="388399" cy="3516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119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1C78C-1E2D-07D4-CACA-50F58FCAC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그림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0B08474-78A1-E6D3-C55C-F4C7FF8E429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541" y="4220103"/>
            <a:ext cx="1383142" cy="2202622"/>
          </a:xfrm>
          <a:prstGeom prst="rect">
            <a:avLst/>
          </a:prstGeom>
        </p:spPr>
      </p:pic>
      <p:pic>
        <p:nvPicPr>
          <p:cNvPr id="7" name="그림 6" descr="도표, 지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139DD77-822F-EEDF-7397-18973A3A289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54" y="2710433"/>
            <a:ext cx="4111127" cy="2610981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C32FF43D-5B02-E957-FEED-DFFFA2942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Neuronal Composition and Cellular Diversity</a:t>
            </a:r>
            <a:endParaRPr kumimoji="1"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E67309E-FF22-09CC-849B-571B2F7021B5}"/>
              </a:ext>
            </a:extLst>
          </p:cNvPr>
          <p:cNvSpPr txBox="1">
            <a:spLocks/>
          </p:cNvSpPr>
          <p:nvPr/>
        </p:nvSpPr>
        <p:spPr>
          <a:xfrm>
            <a:off x="672322" y="-307720"/>
            <a:ext cx="4645266" cy="991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bg1"/>
                </a:solidFill>
                <a:latin typeface="Avenir Blac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altLang="ko-KR" sz="1600" b="0" dirty="0">
                <a:solidFill>
                  <a:schemeClr val="bg2">
                    <a:lumMod val="90000"/>
                  </a:schemeClr>
                </a:solidFill>
                <a:latin typeface="Avenir Medium" panose="02000503020000020003" pitchFamily="2" charset="0"/>
              </a:rPr>
              <a:t>2.</a:t>
            </a:r>
            <a:r>
              <a:rPr lang="ko-KR" altLang="en-US" sz="1600" b="0" dirty="0">
                <a:solidFill>
                  <a:schemeClr val="bg2">
                    <a:lumMod val="90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-US" altLang="ko-KR" sz="1600" b="0" dirty="0">
                <a:solidFill>
                  <a:schemeClr val="bg2">
                    <a:lumMod val="90000"/>
                  </a:schemeClr>
                </a:solidFill>
                <a:latin typeface="Avenir Medium" panose="02000503020000020003" pitchFamily="2" charset="0"/>
              </a:rPr>
              <a:t>Structural Overview of Mouse Brain</a:t>
            </a:r>
            <a:endParaRPr lang="ko-KR" altLang="en-US" sz="1600" b="0" dirty="0">
              <a:solidFill>
                <a:schemeClr val="bg2">
                  <a:lumMod val="90000"/>
                </a:schemeClr>
              </a:solidFill>
              <a:latin typeface="Avenir Medium" panose="02000503020000020003" pitchFamily="2" charset="0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851595-5018-14B8-66AE-8F095CE90F07}"/>
              </a:ext>
            </a:extLst>
          </p:cNvPr>
          <p:cNvSpPr/>
          <p:nvPr/>
        </p:nvSpPr>
        <p:spPr>
          <a:xfrm>
            <a:off x="2531068" y="1603896"/>
            <a:ext cx="3747725" cy="13548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Glutamatergic Neurons</a:t>
            </a:r>
            <a:br>
              <a:rPr kumimoji="1" lang="en-US" altLang="ko-KR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kumimoji="1" lang="en-US" altLang="ko-KR" sz="1400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Critical for information transmission, learning, and memory</a:t>
            </a:r>
          </a:p>
          <a:p>
            <a:pPr algn="ctr"/>
            <a:endParaRPr kumimoji="1" lang="ko-KR" altLang="en-US" sz="16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D38D1ED-0ABE-AA43-8CD1-8AF8D15B6FA7}"/>
              </a:ext>
            </a:extLst>
          </p:cNvPr>
          <p:cNvSpPr/>
          <p:nvPr/>
        </p:nvSpPr>
        <p:spPr>
          <a:xfrm>
            <a:off x="2700542" y="4015924"/>
            <a:ext cx="4218580" cy="14211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Cortical Neurons</a:t>
            </a:r>
            <a:br>
              <a:rPr kumimoji="1" lang="en-US" altLang="ko-KR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kumimoji="1" lang="en-US" altLang="ko-KR" sz="1400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Compose various layers of cerebral cortex</a:t>
            </a:r>
            <a:br>
              <a:rPr kumimoji="1" lang="en-US" altLang="ko-KR" sz="1400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kumimoji="1" lang="en-US" altLang="ko-KR" sz="1400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Essential for information processing and cognitive functions</a:t>
            </a:r>
          </a:p>
          <a:p>
            <a:pPr algn="ctr"/>
            <a:endParaRPr kumimoji="1" lang="ko-KR" altLang="en-US" sz="16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F82348F-075C-A366-A264-E4E27C357A22}"/>
              </a:ext>
            </a:extLst>
          </p:cNvPr>
          <p:cNvSpPr/>
          <p:nvPr/>
        </p:nvSpPr>
        <p:spPr>
          <a:xfrm>
            <a:off x="4415250" y="2644478"/>
            <a:ext cx="4305250" cy="14211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Hippocampal Neurons</a:t>
            </a:r>
            <a:br>
              <a:rPr kumimoji="1" lang="en-US" altLang="ko-KR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kumimoji="1" lang="en-US" altLang="ko-KR" sz="1400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Crucial for learning and memory formation</a:t>
            </a:r>
            <a:br>
              <a:rPr kumimoji="1" lang="en-US" altLang="ko-KR" sz="1400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kumimoji="1" lang="en-US" altLang="ko-KR" sz="1400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Primary neurons of the hippocampal region</a:t>
            </a:r>
          </a:p>
          <a:p>
            <a:pPr algn="ctr"/>
            <a:endParaRPr kumimoji="1" lang="ko-KR" altLang="en-US" sz="16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4CF2805-1461-6E6D-BA4E-EEBF4B06C312}"/>
              </a:ext>
            </a:extLst>
          </p:cNvPr>
          <p:cNvSpPr/>
          <p:nvPr/>
        </p:nvSpPr>
        <p:spPr>
          <a:xfrm>
            <a:off x="4689964" y="5206645"/>
            <a:ext cx="4218580" cy="14211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Dopaminergic Neurons</a:t>
            </a:r>
            <a:br>
              <a:rPr kumimoji="1" lang="en-US" altLang="ko-KR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kumimoji="1" lang="en-US" altLang="ko-KR" sz="1400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Involved in reward, motivation, and motor control</a:t>
            </a:r>
            <a:br>
              <a:rPr kumimoji="1" lang="en-US" altLang="ko-KR" sz="1400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kumimoji="1" lang="en-US" altLang="ko-KR" sz="1400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Key to brain's reward system</a:t>
            </a:r>
          </a:p>
          <a:p>
            <a:pPr algn="ctr"/>
            <a:endParaRPr kumimoji="1" lang="ko-KR" altLang="en-US" sz="16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3FB8ED8E-17C8-7439-11A1-C96559408282}"/>
              </a:ext>
            </a:extLst>
          </p:cNvPr>
          <p:cNvSpPr/>
          <p:nvPr/>
        </p:nvSpPr>
        <p:spPr>
          <a:xfrm>
            <a:off x="4320381" y="1190334"/>
            <a:ext cx="2938387" cy="68133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000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Neuronal Cell Types</a:t>
            </a:r>
          </a:p>
          <a:p>
            <a:pPr algn="ctr"/>
            <a:endParaRPr kumimoji="1" lang="ko-KR" altLang="en-US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182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4600C-D1E2-0919-BEA0-44C253276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시계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7787AA8-D6FD-3C20-D4E9-4EE53AE400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924" y="3329849"/>
            <a:ext cx="2230159" cy="1786257"/>
          </a:xfrm>
          <a:prstGeom prst="rect">
            <a:avLst/>
          </a:prstGeom>
        </p:spPr>
      </p:pic>
      <p:pic>
        <p:nvPicPr>
          <p:cNvPr id="3" name="그림 2" descr="클립아트, 만화 영화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9FD2861-D32F-592D-101B-2D3396729DC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509" y="1130871"/>
            <a:ext cx="2162098" cy="1969555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82375B52-A0A3-4651-FEF0-19B3BE36F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Neuronal Composition and Cellular Diversity</a:t>
            </a:r>
            <a:endParaRPr kumimoji="1"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6770473-C3AA-41D6-3CD6-7C0E67701C8E}"/>
              </a:ext>
            </a:extLst>
          </p:cNvPr>
          <p:cNvSpPr txBox="1">
            <a:spLocks/>
          </p:cNvSpPr>
          <p:nvPr/>
        </p:nvSpPr>
        <p:spPr>
          <a:xfrm>
            <a:off x="672322" y="-307720"/>
            <a:ext cx="4645266" cy="991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bg1"/>
                </a:solidFill>
                <a:latin typeface="Avenir Blac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altLang="ko-KR" sz="1600" b="0" dirty="0">
                <a:solidFill>
                  <a:schemeClr val="bg2">
                    <a:lumMod val="90000"/>
                  </a:schemeClr>
                </a:solidFill>
                <a:latin typeface="Avenir Medium" panose="02000503020000020003" pitchFamily="2" charset="0"/>
              </a:rPr>
              <a:t>2.</a:t>
            </a:r>
            <a:r>
              <a:rPr lang="ko-KR" altLang="en-US" sz="1600" b="0" dirty="0">
                <a:solidFill>
                  <a:schemeClr val="bg2">
                    <a:lumMod val="90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-US" altLang="ko-KR" sz="1600" b="0" dirty="0">
                <a:solidFill>
                  <a:schemeClr val="bg2">
                    <a:lumMod val="90000"/>
                  </a:schemeClr>
                </a:solidFill>
                <a:latin typeface="Avenir Medium" panose="02000503020000020003" pitchFamily="2" charset="0"/>
              </a:rPr>
              <a:t>Structural Overview of Mouse Brain</a:t>
            </a:r>
            <a:endParaRPr lang="ko-KR" altLang="en-US" sz="1600" b="0" dirty="0">
              <a:solidFill>
                <a:schemeClr val="bg2">
                  <a:lumMod val="90000"/>
                </a:schemeClr>
              </a:solidFill>
              <a:latin typeface="Avenir Medium" panose="02000503020000020003" pitchFamily="2" charset="0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F532804-5899-7BA6-2046-DAD7F110F807}"/>
              </a:ext>
            </a:extLst>
          </p:cNvPr>
          <p:cNvSpPr/>
          <p:nvPr/>
        </p:nvSpPr>
        <p:spPr>
          <a:xfrm>
            <a:off x="4796750" y="1132156"/>
            <a:ext cx="3959315" cy="74789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000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Non-Neuronal Cell Types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680032-EF66-89A5-D508-1283A89D06FB}"/>
              </a:ext>
            </a:extLst>
          </p:cNvPr>
          <p:cNvSpPr/>
          <p:nvPr/>
        </p:nvSpPr>
        <p:spPr>
          <a:xfrm>
            <a:off x="2848692" y="1644664"/>
            <a:ext cx="4323190" cy="129012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Astrocytes</a:t>
            </a:r>
            <a:br>
              <a:rPr kumimoji="1" lang="en-US" altLang="ko-KR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kumimoji="1" lang="en-US" altLang="ko-KR" sz="1400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Support and provide nutrition to neurons</a:t>
            </a:r>
            <a:br>
              <a:rPr kumimoji="1" lang="en-US" altLang="ko-KR" sz="1400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kumimoji="1" lang="en-US" altLang="ko-KR" sz="1400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Regulate neural transmission and maintain brain homeostasis</a:t>
            </a:r>
          </a:p>
          <a:p>
            <a:pPr algn="ctr"/>
            <a:endParaRPr kumimoji="1" lang="ko-KR" altLang="en-US" sz="16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AFC54E3-A000-8053-3B40-5E6819C21E7D}"/>
              </a:ext>
            </a:extLst>
          </p:cNvPr>
          <p:cNvSpPr/>
          <p:nvPr/>
        </p:nvSpPr>
        <p:spPr>
          <a:xfrm>
            <a:off x="4960885" y="4971684"/>
            <a:ext cx="4580777" cy="14211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Thalamic/Basal Ganglia Neurons</a:t>
            </a:r>
            <a:br>
              <a:rPr kumimoji="1" lang="en-US" altLang="ko-KR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kumimoji="1" lang="en-US" altLang="ko-KR" sz="1400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Relay sensory information</a:t>
            </a:r>
            <a:br>
              <a:rPr kumimoji="1" lang="en-US" altLang="ko-KR" sz="1400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kumimoji="1" lang="en-US" altLang="ko-KR" sz="1400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Involved in motor control and learning</a:t>
            </a:r>
          </a:p>
          <a:p>
            <a:pPr algn="ctr"/>
            <a:endParaRPr kumimoji="1" lang="ko-KR" altLang="en-US" sz="16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DDB61C51-1826-17D8-58F7-565F4BBFAC43}"/>
              </a:ext>
            </a:extLst>
          </p:cNvPr>
          <p:cNvSpPr/>
          <p:nvPr/>
        </p:nvSpPr>
        <p:spPr>
          <a:xfrm>
            <a:off x="4796750" y="2718415"/>
            <a:ext cx="4580777" cy="14211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Oligodendrocytes</a:t>
            </a:r>
            <a:br>
              <a:rPr kumimoji="1" lang="en-US" altLang="ko-KR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kumimoji="1" lang="en-US" altLang="ko-KR" sz="1400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Form myelin sheaths around neuronal axons</a:t>
            </a:r>
            <a:br>
              <a:rPr kumimoji="1" lang="en-US" altLang="ko-KR" sz="1400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kumimoji="1" lang="en-US" altLang="ko-KR" sz="1400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Enhance signal transmission speed and efficiency</a:t>
            </a:r>
          </a:p>
          <a:p>
            <a:pPr algn="ctr"/>
            <a:endParaRPr kumimoji="1" lang="ko-KR" altLang="en-US" sz="16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996AE67-2E89-8AA6-AC13-A00600E6E96A}"/>
              </a:ext>
            </a:extLst>
          </p:cNvPr>
          <p:cNvSpPr/>
          <p:nvPr/>
        </p:nvSpPr>
        <p:spPr>
          <a:xfrm>
            <a:off x="2894996" y="3828513"/>
            <a:ext cx="4580777" cy="14211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Ventricular Zone Cells</a:t>
            </a:r>
            <a:br>
              <a:rPr kumimoji="1" lang="en-US" altLang="ko-KR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kumimoji="1" lang="en-US" altLang="ko-KR" sz="1400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Stem cell region for neuronal development</a:t>
            </a:r>
            <a:br>
              <a:rPr kumimoji="1" lang="en-US" altLang="ko-KR" sz="1400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kumimoji="1" lang="en-US" altLang="ko-KR" sz="1400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Generate new neurons during brain growth</a:t>
            </a:r>
          </a:p>
          <a:p>
            <a:pPr algn="ctr"/>
            <a:endParaRPr kumimoji="1" lang="ko-KR" altLang="en-US" sz="16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9290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C0FA5-34B4-ECA7-4766-A147444FB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B3B0F6B0-26E3-BC41-56F9-9EDA014305B4}"/>
              </a:ext>
            </a:extLst>
          </p:cNvPr>
          <p:cNvGrpSpPr/>
          <p:nvPr/>
        </p:nvGrpSpPr>
        <p:grpSpPr>
          <a:xfrm>
            <a:off x="8641050" y="1225741"/>
            <a:ext cx="2879113" cy="2533937"/>
            <a:chOff x="1327859" y="3927412"/>
            <a:chExt cx="2879113" cy="2533937"/>
          </a:xfrm>
        </p:grpSpPr>
        <p:pic>
          <p:nvPicPr>
            <p:cNvPr id="55" name="그림 54" descr="스크린샷, 디자인, 패턴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5BCBC49A-A6CC-2070-5C0C-8C016C5C6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4867"/>
            <a:stretch/>
          </p:blipFill>
          <p:spPr>
            <a:xfrm>
              <a:off x="1327859" y="3927412"/>
              <a:ext cx="2879113" cy="2533937"/>
            </a:xfrm>
            <a:prstGeom prst="rect">
              <a:avLst/>
            </a:prstGeom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1E75336-43B6-FE05-9D56-2707A15AD0E0}"/>
                </a:ext>
              </a:extLst>
            </p:cNvPr>
            <p:cNvSpPr/>
            <p:nvPr/>
          </p:nvSpPr>
          <p:spPr>
            <a:xfrm>
              <a:off x="1327859" y="4093697"/>
              <a:ext cx="388399" cy="3516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DDCC3E8-2A64-10E7-114F-7AA86E6A2BBC}"/>
                </a:ext>
              </a:extLst>
            </p:cNvPr>
            <p:cNvSpPr/>
            <p:nvPr/>
          </p:nvSpPr>
          <p:spPr>
            <a:xfrm>
              <a:off x="1327859" y="6091155"/>
              <a:ext cx="388399" cy="3516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498A89D1-85F9-1D8A-C3E4-9B8410E4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Key Findings</a:t>
            </a:r>
            <a:endParaRPr kumimoji="1"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B6F43E4-BF81-5743-F334-59565CA53852}"/>
              </a:ext>
            </a:extLst>
          </p:cNvPr>
          <p:cNvSpPr txBox="1">
            <a:spLocks/>
          </p:cNvSpPr>
          <p:nvPr/>
        </p:nvSpPr>
        <p:spPr>
          <a:xfrm>
            <a:off x="672322" y="-307720"/>
            <a:ext cx="4645266" cy="991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bg1"/>
                </a:solidFill>
                <a:latin typeface="Avenir Blac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altLang="ko-KR" sz="1600" b="0" dirty="0">
                <a:solidFill>
                  <a:schemeClr val="bg2">
                    <a:lumMod val="90000"/>
                  </a:schemeClr>
                </a:solidFill>
                <a:latin typeface="Avenir Medium" panose="02000503020000020003" pitchFamily="2" charset="0"/>
              </a:rPr>
              <a:t>3.</a:t>
            </a:r>
            <a:r>
              <a:rPr lang="ko-KR" altLang="en-US" sz="1600" b="0" dirty="0">
                <a:solidFill>
                  <a:schemeClr val="bg2">
                    <a:lumMod val="90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" altLang="ko-KR" sz="1600" b="0" dirty="0">
                <a:solidFill>
                  <a:schemeClr val="bg2">
                    <a:lumMod val="90000"/>
                  </a:schemeClr>
                </a:solidFill>
                <a:latin typeface="Avenir Medium" panose="02000503020000020003" pitchFamily="2" charset="0"/>
              </a:rPr>
              <a:t>Data Analysis Results </a:t>
            </a:r>
            <a:endParaRPr lang="ko-KR" altLang="en-US" sz="1600" b="0" dirty="0">
              <a:solidFill>
                <a:schemeClr val="bg2">
                  <a:lumMod val="90000"/>
                </a:schemeClr>
              </a:solidFill>
              <a:latin typeface="Avenir Medium" panose="02000503020000020003" pitchFamily="2" charset="0"/>
            </a:endParaRPr>
          </a:p>
        </p:txBody>
      </p:sp>
      <p:pic>
        <p:nvPicPr>
          <p:cNvPr id="37" name="그림 36" descr="텍스트, 스크린샷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152165E-2A6A-2601-2C37-E7EBD2AD6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8" t="11685" r="4971" b="9364"/>
          <a:stretch/>
        </p:blipFill>
        <p:spPr>
          <a:xfrm>
            <a:off x="372543" y="4195842"/>
            <a:ext cx="4737335" cy="2561488"/>
          </a:xfrm>
          <a:prstGeom prst="rect">
            <a:avLst/>
          </a:prstGeom>
        </p:spPr>
      </p:pic>
      <p:pic>
        <p:nvPicPr>
          <p:cNvPr id="50" name="내용 개체 틀 49" descr="텍스트, 스크린샷, 과일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8F093C6-BEE8-14C1-5B91-C54BD03A3D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9" t="3925" r="1774" b="5553"/>
          <a:stretch/>
        </p:blipFill>
        <p:spPr>
          <a:xfrm>
            <a:off x="5131672" y="4032234"/>
            <a:ext cx="5781898" cy="2686930"/>
          </a:xfrm>
          <a:prstGeom prst="rect">
            <a:avLst/>
          </a:prstGeom>
        </p:spPr>
      </p:pic>
      <p:pic>
        <p:nvPicPr>
          <p:cNvPr id="51" name="내용 개체 틀 50">
            <a:extLst>
              <a:ext uri="{FF2B5EF4-FFF2-40B4-BE49-F238E27FC236}">
                <a16:creationId xmlns:a16="http://schemas.microsoft.com/office/drawing/2014/main" id="{15F1378C-D8F8-4790-EA30-AAB12D934E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1" t="7572" r="5931" b="8793"/>
          <a:stretch/>
        </p:blipFill>
        <p:spPr>
          <a:xfrm>
            <a:off x="8353509" y="1183794"/>
            <a:ext cx="3752869" cy="2808248"/>
          </a:xfrm>
          <a:prstGeom prst="rect">
            <a:avLst/>
          </a:prstGeom>
        </p:spPr>
      </p:pic>
      <p:pic>
        <p:nvPicPr>
          <p:cNvPr id="53" name="그림 52" descr="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951A335-E9C7-81C9-5235-5939A9D3EE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" b="-2884"/>
          <a:stretch/>
        </p:blipFill>
        <p:spPr>
          <a:xfrm>
            <a:off x="4027708" y="1383846"/>
            <a:ext cx="3955029" cy="2667786"/>
          </a:xfrm>
          <a:prstGeom prst="rect">
            <a:avLst/>
          </a:prstGeom>
        </p:spPr>
      </p:pic>
      <p:pic>
        <p:nvPicPr>
          <p:cNvPr id="60" name="그림 59" descr="텍스트, 다채로움, 스크린샷, 아동 미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20626E9-BA4F-0A55-591B-2F38FEAD03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" t="4780" r="525" b="1276"/>
          <a:stretch/>
        </p:blipFill>
        <p:spPr>
          <a:xfrm>
            <a:off x="426115" y="1383846"/>
            <a:ext cx="3230821" cy="2686930"/>
          </a:xfrm>
          <a:prstGeom prst="rect">
            <a:avLst/>
          </a:prstGeom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7C27D1BD-86D0-E14A-8281-FCE90B2D5004}"/>
              </a:ext>
            </a:extLst>
          </p:cNvPr>
          <p:cNvSpPr/>
          <p:nvPr/>
        </p:nvSpPr>
        <p:spPr>
          <a:xfrm>
            <a:off x="1337455" y="989226"/>
            <a:ext cx="1119306" cy="39013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Cluster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52DFD505-8F6C-6E11-7C9D-605777E473B5}"/>
              </a:ext>
            </a:extLst>
          </p:cNvPr>
          <p:cNvSpPr/>
          <p:nvPr/>
        </p:nvSpPr>
        <p:spPr>
          <a:xfrm>
            <a:off x="5109878" y="989226"/>
            <a:ext cx="1119306" cy="39013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rgbClr val="00193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Spatial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8BDAF9-C40A-5A4B-E06B-19A5757DF026}"/>
              </a:ext>
            </a:extLst>
          </p:cNvPr>
          <p:cNvSpPr/>
          <p:nvPr/>
        </p:nvSpPr>
        <p:spPr>
          <a:xfrm rot="20588387">
            <a:off x="5650316" y="1675526"/>
            <a:ext cx="184348" cy="2238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7236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F1BB1-91B1-5495-EBE1-029706F8D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0CAA31E-40B7-03BE-11D9-48B6F313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Key Findings</a:t>
            </a:r>
            <a:endParaRPr kumimoji="1"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B99D663-05D0-8309-63CF-E1C1E24AE721}"/>
              </a:ext>
            </a:extLst>
          </p:cNvPr>
          <p:cNvSpPr txBox="1">
            <a:spLocks/>
          </p:cNvSpPr>
          <p:nvPr/>
        </p:nvSpPr>
        <p:spPr>
          <a:xfrm>
            <a:off x="672322" y="-307720"/>
            <a:ext cx="4645266" cy="991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bg1"/>
                </a:solidFill>
                <a:latin typeface="Avenir Blac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altLang="ko-KR" sz="1600" b="0" dirty="0">
                <a:solidFill>
                  <a:schemeClr val="bg2">
                    <a:lumMod val="90000"/>
                  </a:schemeClr>
                </a:solidFill>
                <a:latin typeface="Avenir Medium" panose="02000503020000020003" pitchFamily="2" charset="0"/>
              </a:rPr>
              <a:t>3.</a:t>
            </a:r>
            <a:r>
              <a:rPr lang="ko-KR" altLang="en-US" sz="1600" b="0" dirty="0">
                <a:solidFill>
                  <a:schemeClr val="bg2">
                    <a:lumMod val="90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" altLang="ko-KR" sz="1600" b="0" dirty="0">
                <a:solidFill>
                  <a:schemeClr val="bg2">
                    <a:lumMod val="90000"/>
                  </a:schemeClr>
                </a:solidFill>
                <a:latin typeface="Avenir Medium" panose="02000503020000020003" pitchFamily="2" charset="0"/>
              </a:rPr>
              <a:t>Data Analysis Results </a:t>
            </a:r>
            <a:endParaRPr lang="ko-KR" altLang="en-US" sz="1600" b="0" dirty="0">
              <a:solidFill>
                <a:schemeClr val="bg2">
                  <a:lumMod val="90000"/>
                </a:schemeClr>
              </a:solidFill>
              <a:latin typeface="Avenir Medium" panose="02000503020000020003" pitchFamily="2" charset="0"/>
            </a:endParaRP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6DEDC123-2BD8-3B84-EBF9-E64ADFFE6F0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1125" y="1752504"/>
            <a:ext cx="6705600" cy="3352800"/>
          </a:xfrm>
          <a:prstGeom prst="rect">
            <a:avLst/>
          </a:prstGeom>
        </p:spPr>
      </p:pic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F8A781D7-13F1-D1C3-55EA-A8A8C6246E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816725" y="1949324"/>
            <a:ext cx="5419854" cy="2709927"/>
          </a:xfrm>
        </p:spPr>
      </p:pic>
      <p:sp>
        <p:nvSpPr>
          <p:cNvPr id="2" name="액자 1">
            <a:extLst>
              <a:ext uri="{FF2B5EF4-FFF2-40B4-BE49-F238E27FC236}">
                <a16:creationId xmlns:a16="http://schemas.microsoft.com/office/drawing/2014/main" id="{8106D8BB-2A36-A1F3-186D-87EA0C5CC608}"/>
              </a:ext>
            </a:extLst>
          </p:cNvPr>
          <p:cNvSpPr/>
          <p:nvPr/>
        </p:nvSpPr>
        <p:spPr>
          <a:xfrm>
            <a:off x="7657494" y="2415091"/>
            <a:ext cx="1404272" cy="56400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" name="액자 2">
            <a:extLst>
              <a:ext uri="{FF2B5EF4-FFF2-40B4-BE49-F238E27FC236}">
                <a16:creationId xmlns:a16="http://schemas.microsoft.com/office/drawing/2014/main" id="{AD222B31-E0E9-7A9B-1205-CE6C4B031E13}"/>
              </a:ext>
            </a:extLst>
          </p:cNvPr>
          <p:cNvSpPr/>
          <p:nvPr/>
        </p:nvSpPr>
        <p:spPr>
          <a:xfrm>
            <a:off x="10536733" y="2415091"/>
            <a:ext cx="1404272" cy="56400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A6B2B2E-C22F-165D-CA19-078888E975CF}"/>
              </a:ext>
            </a:extLst>
          </p:cNvPr>
          <p:cNvSpPr/>
          <p:nvPr/>
        </p:nvSpPr>
        <p:spPr>
          <a:xfrm>
            <a:off x="1340651" y="5551357"/>
            <a:ext cx="9578071" cy="627591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ko-KR" sz="1400" b="1" dirty="0">
                <a:solidFill>
                  <a:srgbClr val="00193A"/>
                </a:solidFill>
              </a:rPr>
              <a:t>Strong cell-cell interactions were observed in astrocytes, with differential signaling strengths detected between the left and right brain hemispheres.</a:t>
            </a:r>
          </a:p>
        </p:txBody>
      </p:sp>
    </p:spTree>
    <p:extLst>
      <p:ext uri="{BB962C8B-B14F-4D97-AF65-F5344CB8AC3E}">
        <p14:creationId xmlns:p14="http://schemas.microsoft.com/office/powerpoint/2010/main" val="1087994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7616</TotalTime>
  <Words>1300</Words>
  <Application>Microsoft Macintosh PowerPoint</Application>
  <PresentationFormat>와이드스크린</PresentationFormat>
  <Paragraphs>170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Malgun Gothic</vt:lpstr>
      <vt:lpstr>Malgun Gothic</vt:lpstr>
      <vt:lpstr>Arial</vt:lpstr>
      <vt:lpstr>Avenir Black</vt:lpstr>
      <vt:lpstr>Avenir Medium</vt:lpstr>
      <vt:lpstr>Office 테마</vt:lpstr>
      <vt:lpstr>2025 Single Cell &amp; Spatial Omics  Hackathon</vt:lpstr>
      <vt:lpstr>Contents</vt:lpstr>
      <vt:lpstr>Emerging Research Directions Structural</vt:lpstr>
      <vt:lpstr>Emerging Research Directions Structural</vt:lpstr>
      <vt:lpstr>Anatomical insight</vt:lpstr>
      <vt:lpstr>Neuronal Composition and Cellular Diversity</vt:lpstr>
      <vt:lpstr>Neuronal Composition and Cellular Diversity</vt:lpstr>
      <vt:lpstr>Key Findings</vt:lpstr>
      <vt:lpstr>Key Findings</vt:lpstr>
      <vt:lpstr>Key Findings</vt:lpstr>
      <vt:lpstr>Key Findings</vt:lpstr>
      <vt:lpstr>Significant Observations</vt:lpstr>
      <vt:lpstr>Principal Conclusions &amp; Research Constraints</vt:lpstr>
      <vt:lpstr>Thank you.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240403 Lab meeting</dc:title>
  <dc:creator>김은채(의생명과학부)</dc:creator>
  <cp:lastModifiedBy>김은채(의생명과학부)</cp:lastModifiedBy>
  <cp:revision>202</cp:revision>
  <dcterms:created xsi:type="dcterms:W3CDTF">2024-04-02T14:30:18Z</dcterms:created>
  <dcterms:modified xsi:type="dcterms:W3CDTF">2025-02-21T05:15:07Z</dcterms:modified>
</cp:coreProperties>
</file>